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670675" cy="9929813"/>
  <p:embeddedFontLst>
    <p:embeddedFont>
      <p:font typeface="Calibri" panose="020F0502020204030204" pitchFamily="34" charset="0"/>
      <p:regular r:id="rId38"/>
      <p:bold r:id="rId39"/>
      <p:italic r:id="rId40"/>
      <p:boldItalic r:id="rId41"/>
    </p:embeddedFont>
    <p:embeddedFont>
      <p:font typeface="Century Gothic" panose="020B0502020202020204" pitchFamily="34" charset="0"/>
      <p:regular r:id="rId42"/>
      <p:bold r:id="rId43"/>
      <p:italic r:id="rId44"/>
      <p:boldItalic r:id="rId45"/>
    </p:embeddedFont>
    <p:embeddedFont>
      <p:font typeface="Comic Sans MS" panose="030F0702030302020204" pitchFamily="66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48" roundtripDataSignature="AMtx7mgf2yT8dnfW9GOaiXV3p23roiwJ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780049" y="0"/>
            <a:ext cx="2890626" cy="49821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>
            <a:off x="1545" y="0"/>
            <a:ext cx="2890626" cy="498215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D7F5636-8203-4203-83D2-9326C369AD33}" type="datetimeFigureOut">
              <a:rPr lang="he-IL" smtClean="0"/>
              <a:t>כ"ד/טבת/תש"פ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>
            <a:off x="3780049" y="9431600"/>
            <a:ext cx="2890626" cy="498214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>
            <a:off x="1545" y="9431600"/>
            <a:ext cx="2890626" cy="498214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77E3F77B-98F8-4CBA-8FDC-D2A70494697C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54485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3780049" y="0"/>
            <a:ext cx="2890626" cy="49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545" y="0"/>
            <a:ext cx="2890626" cy="49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3780049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51" name="Google Shape;2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10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94" name="Google Shape;394;p10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p11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13" name="Google Shape;413;p11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p12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OMER</a:t>
            </a:r>
            <a:endParaRPr dirty="0"/>
          </a:p>
        </p:txBody>
      </p:sp>
      <p:sp>
        <p:nvSpPr>
          <p:cNvPr id="431" name="Google Shape;431;p12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p13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7" name="Google Shape;437;p13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14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OMER</a:t>
            </a:r>
            <a:endParaRPr dirty="0"/>
          </a:p>
        </p:txBody>
      </p:sp>
      <p:sp>
        <p:nvSpPr>
          <p:cNvPr id="460" name="Google Shape;460;p14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15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66" name="Google Shape;466;p15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15</a:t>
            </a:fld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4" name="Google Shape;474;p16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75" name="Google Shape;475;p16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16</a:t>
            </a:fld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p17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96" name="Google Shape;496;p17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17</a:t>
            </a:fld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6" name="Google Shape;516;p18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17" name="Google Shape;517;p18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18</a:t>
            </a:fld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p19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38" name="Google Shape;538;p19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19</a:t>
            </a:fld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0" name="Google Shape;260;p2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Project overview: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Project description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Project goal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Dataset overview: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Background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Datasets show – printscreen of 3 datasets – data, user, movies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Plan of attack: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Preperation &amp; preprocessing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Descriptive statistics (users, movies &amp; rates)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Methods – collaborative, content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Models - ….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Performance measures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*challenges</a:t>
            </a:r>
            <a:endParaRPr dirty="0"/>
          </a:p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61" name="Google Shape;261;p2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Google Shape;551;p20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52" name="Google Shape;552;p20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20</a:t>
            </a:fld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6" name="Google Shape;566;p21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OMER</a:t>
            </a:r>
            <a:endParaRPr dirty="0"/>
          </a:p>
        </p:txBody>
      </p:sp>
      <p:sp>
        <p:nvSpPr>
          <p:cNvPr id="567" name="Google Shape;567;p21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21</a:t>
            </a:fld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68471dd0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768471dd07_0_6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1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73" name="Google Shape;573;g768471dd07_0_6:notes"/>
          <p:cNvSpPr txBox="1">
            <a:spLocks noGrp="1"/>
          </p:cNvSpPr>
          <p:nvPr>
            <p:ph type="sldNum" idx="12"/>
          </p:nvPr>
        </p:nvSpPr>
        <p:spPr>
          <a:xfrm>
            <a:off x="1545" y="9431599"/>
            <a:ext cx="2890626" cy="49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5" name="Google Shape;585;p22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86" name="Google Shape;586;p22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23</a:t>
            </a:fld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6" name="Google Shape;596;p23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597" name="Google Shape;597;p23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24</a:t>
            </a:fld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5" name="Google Shape;605;p24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06" name="Google Shape;606;p24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25</a:t>
            </a:fld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p54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18" name="Google Shape;618;p54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26</a:t>
            </a:fld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1" name="Google Shape;651;p27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52" name="Google Shape;652;p27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27</a:t>
            </a:fld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3" name="Google Shape;663;p29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OMER</a:t>
            </a:r>
            <a:endParaRPr dirty="0"/>
          </a:p>
        </p:txBody>
      </p:sp>
      <p:sp>
        <p:nvSpPr>
          <p:cNvPr id="664" name="Google Shape;664;p29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28</a:t>
            </a:fld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p30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70" name="Google Shape;670;p30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29</a:t>
            </a:fld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3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OMER</a:t>
            </a:r>
            <a:endParaRPr dirty="0"/>
          </a:p>
        </p:txBody>
      </p:sp>
      <p:sp>
        <p:nvSpPr>
          <p:cNvPr id="268" name="Google Shape;268;p3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p31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77" name="Google Shape;677;p31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30</a:t>
            </a:fld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3" name="Google Shape;683;p32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OMER</a:t>
            </a:r>
            <a:endParaRPr dirty="0"/>
          </a:p>
        </p:txBody>
      </p:sp>
      <p:sp>
        <p:nvSpPr>
          <p:cNvPr id="684" name="Google Shape;684;p32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31</a:t>
            </a:fld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p33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0" name="Google Shape;690;p33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32</a:t>
            </a:fld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p34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697" name="Google Shape;697;p34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33</a:t>
            </a:fld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4" name="Google Shape;704;p35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05" name="Google Shape;705;p35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34</a:t>
            </a:fld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4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OMER</a:t>
            </a:r>
            <a:endParaRPr dirty="0"/>
          </a:p>
        </p:txBody>
      </p:sp>
      <p:sp>
        <p:nvSpPr>
          <p:cNvPr id="274" name="Google Shape;274;p4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p5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OMER</a:t>
            </a:r>
            <a:endParaRPr dirty="0"/>
          </a:p>
        </p:txBody>
      </p:sp>
      <p:sp>
        <p:nvSpPr>
          <p:cNvPr id="291" name="Google Shape;291;p5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p6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MAYA</a:t>
            </a:r>
            <a:endParaRPr dirty="0"/>
          </a:p>
        </p:txBody>
      </p:sp>
      <p:sp>
        <p:nvSpPr>
          <p:cNvPr id="305" name="Google Shape;305;p6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p7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OMER</a:t>
            </a:r>
            <a:endParaRPr dirty="0"/>
          </a:p>
        </p:txBody>
      </p:sp>
      <p:sp>
        <p:nvSpPr>
          <p:cNvPr id="321" name="Google Shape;321;p7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6" name="Google Shape;326;p8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27" name="Google Shape;327;p8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6300" cy="33512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p9:notes"/>
          <p:cNvSpPr txBox="1">
            <a:spLocks noGrp="1"/>
          </p:cNvSpPr>
          <p:nvPr>
            <p:ph type="body" idx="1"/>
          </p:nvPr>
        </p:nvSpPr>
        <p:spPr>
          <a:xfrm>
            <a:off x="667068" y="4778722"/>
            <a:ext cx="5336540" cy="390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361" name="Google Shape;361;p9:notes"/>
          <p:cNvSpPr txBox="1">
            <a:spLocks noGrp="1"/>
          </p:cNvSpPr>
          <p:nvPr>
            <p:ph type="sldNum" idx="12"/>
          </p:nvPr>
        </p:nvSpPr>
        <p:spPr>
          <a:xfrm>
            <a:off x="1545" y="9431600"/>
            <a:ext cx="2890626" cy="4982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8" name="Google Shape;28;p3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30" name="Google Shape;30;p37"/>
          <p:cNvSpPr txBox="1"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  <a:defRPr sz="5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7"/>
          <p:cNvSpPr txBox="1"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cap="none">
                <a:solidFill>
                  <a:srgbClr val="EE52A4"/>
                </a:solidFill>
              </a:defRPr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37"/>
          <p:cNvSpPr txBox="1">
            <a:spLocks noGrp="1"/>
          </p:cNvSpPr>
          <p:nvPr>
            <p:ph type="dt" idx="10"/>
          </p:nvPr>
        </p:nvSpPr>
        <p:spPr>
          <a:xfrm rot="5400000">
            <a:off x="10158984" y="1792224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3" name="Google Shape;33;p37"/>
          <p:cNvSpPr txBox="1">
            <a:spLocks noGrp="1"/>
          </p:cNvSpPr>
          <p:nvPr>
            <p:ph type="ftr" idx="11"/>
          </p:nvPr>
        </p:nvSpPr>
        <p:spPr>
          <a:xfrm rot="5400000">
            <a:off x="8951976" y="3227832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>
                <a:solidFill>
                  <a:schemeClr val="lt1"/>
                </a:solidFill>
              </a:defRPr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4" name="Google Shape;34;p3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4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4" name="Google Shape;124;p4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6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6"/>
            <p:cNvSpPr/>
            <p:nvPr/>
          </p:nvSpPr>
          <p:spPr>
            <a:xfrm rot="-5677511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6"/>
            <p:cNvSpPr/>
            <p:nvPr/>
          </p:nvSpPr>
          <p:spPr>
            <a:xfrm rot="-54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33" name="Google Shape;133;p4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34" name="Google Shape;134;p46"/>
          <p:cNvSpPr txBox="1"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6"/>
          <p:cNvSpPr>
            <a:spLocks noGrp="1"/>
          </p:cNvSpPr>
          <p:nvPr>
            <p:ph type="pic" idx="2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36" name="Google Shape;136;p46"/>
          <p:cNvSpPr txBox="1">
            <a:spLocks noGrp="1"/>
          </p:cNvSpPr>
          <p:nvPr>
            <p:ph type="body" idx="1"/>
          </p:nvPr>
        </p:nvSpPr>
        <p:spPr>
          <a:xfrm>
            <a:off x="1154954" y="3657600"/>
            <a:ext cx="3859212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37" name="Google Shape;137;p46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8" name="Google Shape;138;p46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9" name="Google Shape;139;p4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anoramic Picture with Caption">
  <p:cSld name="Panoramic Picture with Caption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4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3" name="Google Shape;143;p4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7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7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7"/>
            <p:cNvSpPr/>
            <p:nvPr/>
          </p:nvSpPr>
          <p:spPr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7"/>
            <p:cNvSpPr/>
            <p:nvPr/>
          </p:nvSpPr>
          <p:spPr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51" name="Google Shape;151;p47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52" name="Google Shape;152;p47"/>
          <p:cNvSpPr txBox="1"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47"/>
          <p:cNvSpPr>
            <a:spLocks noGrp="1"/>
          </p:cNvSpPr>
          <p:nvPr>
            <p:ph type="pic" idx="2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154" name="Google Shape;154;p47"/>
          <p:cNvSpPr txBox="1">
            <a:spLocks noGrp="1"/>
          </p:cNvSpPr>
          <p:nvPr>
            <p:ph type="body" idx="1"/>
          </p:nvPr>
        </p:nvSpPr>
        <p:spPr>
          <a:xfrm>
            <a:off x="1154954" y="5536665"/>
            <a:ext cx="8825658" cy="49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55" name="Google Shape;155;p47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6" name="Google Shape;156;p47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7" name="Google Shape;157;p4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7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aption">
  <p:cSld name="Title and Caption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4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61" name="Google Shape;161;p4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8"/>
            <p:cNvSpPr/>
            <p:nvPr/>
          </p:nvSpPr>
          <p:spPr>
            <a:xfrm rot="-589932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8"/>
            <p:cNvSpPr/>
            <p:nvPr/>
          </p:nvSpPr>
          <p:spPr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 extrusionOk="0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69" name="Google Shape;169;p4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70" name="Google Shape;170;p48"/>
          <p:cNvSpPr txBox="1"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48"/>
          <p:cNvSpPr txBox="1">
            <a:spLocks noGrp="1"/>
          </p:cNvSpPr>
          <p:nvPr>
            <p:ph type="body" idx="1"/>
          </p:nvPr>
        </p:nvSpPr>
        <p:spPr>
          <a:xfrm>
            <a:off x="1154954" y="3543300"/>
            <a:ext cx="8825659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72" name="Google Shape;172;p4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3" name="Google Shape;173;p4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4" name="Google Shape;174;p4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4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 with Caption">
  <p:cSld name="Quote with Caption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oogle Shape;177;p4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8" name="Google Shape;178;p4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4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4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49"/>
            <p:cNvSpPr/>
            <p:nvPr/>
          </p:nvSpPr>
          <p:spPr>
            <a:xfrm rot="-589932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49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86" name="Google Shape;186;p49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87" name="Google Shape;187;p49"/>
          <p:cNvSpPr txBox="1"/>
          <p:nvPr/>
        </p:nvSpPr>
        <p:spPr>
          <a:xfrm>
            <a:off x="881566" y="607336"/>
            <a:ext cx="80191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 dirty="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49"/>
          <p:cNvSpPr txBox="1"/>
          <p:nvPr/>
        </p:nvSpPr>
        <p:spPr>
          <a:xfrm>
            <a:off x="9884458" y="2613787"/>
            <a:ext cx="65276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9600" b="0" i="0" u="none" strike="noStrike" cap="none" dirty="0">
                <a:solidFill>
                  <a:srgbClr val="EE52A4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49"/>
          <p:cNvSpPr txBox="1"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49"/>
          <p:cNvSpPr txBox="1">
            <a:spLocks noGrp="1"/>
          </p:cNvSpPr>
          <p:nvPr>
            <p:ph type="body" idx="1"/>
          </p:nvPr>
        </p:nvSpPr>
        <p:spPr>
          <a:xfrm>
            <a:off x="1945945" y="3678766"/>
            <a:ext cx="7731219" cy="342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 b="0" i="0" cap="small">
                <a:solidFill>
                  <a:srgbClr val="EE52A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1" name="Google Shape;191;p49"/>
          <p:cNvSpPr txBox="1">
            <a:spLocks noGrp="1"/>
          </p:cNvSpPr>
          <p:nvPr>
            <p:ph type="body" idx="2"/>
          </p:nvPr>
        </p:nvSpPr>
        <p:spPr>
          <a:xfrm>
            <a:off x="1154954" y="5029199"/>
            <a:ext cx="9244897" cy="997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92" name="Google Shape;192;p49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3" name="Google Shape;193;p49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4" name="Google Shape;194;p4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4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0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50"/>
          <p:cNvSpPr txBox="1"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199" name="Google Shape;199;p50"/>
          <p:cNvSpPr txBox="1">
            <a:spLocks noGrp="1"/>
          </p:cNvSpPr>
          <p:nvPr>
            <p:ph type="body" idx="2"/>
          </p:nvPr>
        </p:nvSpPr>
        <p:spPr>
          <a:xfrm>
            <a:off x="1154953" y="3179764"/>
            <a:ext cx="314187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0" name="Google Shape;200;p50"/>
          <p:cNvSpPr txBox="1">
            <a:spLocks noGrp="1"/>
          </p:cNvSpPr>
          <p:nvPr>
            <p:ph type="body" idx="3"/>
          </p:nvPr>
        </p:nvSpPr>
        <p:spPr>
          <a:xfrm>
            <a:off x="4512721" y="2603500"/>
            <a:ext cx="314700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1" name="Google Shape;201;p50"/>
          <p:cNvSpPr txBox="1">
            <a:spLocks noGrp="1"/>
          </p:cNvSpPr>
          <p:nvPr>
            <p:ph type="body" idx="4"/>
          </p:nvPr>
        </p:nvSpPr>
        <p:spPr>
          <a:xfrm>
            <a:off x="4512721" y="3179763"/>
            <a:ext cx="3147009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02" name="Google Shape;202;p50"/>
          <p:cNvSpPr txBox="1">
            <a:spLocks noGrp="1"/>
          </p:cNvSpPr>
          <p:nvPr>
            <p:ph type="body" idx="5"/>
          </p:nvPr>
        </p:nvSpPr>
        <p:spPr>
          <a:xfrm>
            <a:off x="7888135" y="2603501"/>
            <a:ext cx="3145730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03" name="Google Shape;203;p50"/>
          <p:cNvSpPr txBox="1">
            <a:spLocks noGrp="1"/>
          </p:cNvSpPr>
          <p:nvPr>
            <p:ph type="body" idx="6"/>
          </p:nvPr>
        </p:nvSpPr>
        <p:spPr>
          <a:xfrm>
            <a:off x="7888329" y="3179762"/>
            <a:ext cx="3145536" cy="284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04" name="Google Shape;204;p50"/>
          <p:cNvCxnSpPr/>
          <p:nvPr/>
        </p:nvCxnSpPr>
        <p:spPr>
          <a:xfrm>
            <a:off x="440397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5" name="Google Shape;205;p50"/>
          <p:cNvCxnSpPr/>
          <p:nvPr/>
        </p:nvCxnSpPr>
        <p:spPr>
          <a:xfrm>
            <a:off x="777240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6" name="Google Shape;206;p50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7" name="Google Shape;207;p50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8" name="Google Shape;208;p5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Picture Column">
  <p:cSld name="3 Picture Column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51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51"/>
          <p:cNvSpPr txBox="1"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2" name="Google Shape;212;p51"/>
          <p:cNvSpPr>
            <a:spLocks noGrp="1"/>
          </p:cNvSpPr>
          <p:nvPr>
            <p:ph type="pic" idx="2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213" name="Google Shape;213;p51"/>
          <p:cNvSpPr txBox="1">
            <a:spLocks noGrp="1"/>
          </p:cNvSpPr>
          <p:nvPr>
            <p:ph type="body" idx="3"/>
          </p:nvPr>
        </p:nvSpPr>
        <p:spPr>
          <a:xfrm>
            <a:off x="1154954" y="5109106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4" name="Google Shape;214;p51"/>
          <p:cNvSpPr txBox="1">
            <a:spLocks noGrp="1"/>
          </p:cNvSpPr>
          <p:nvPr>
            <p:ph type="body" idx="4"/>
          </p:nvPr>
        </p:nvSpPr>
        <p:spPr>
          <a:xfrm>
            <a:off x="4568865" y="4532844"/>
            <a:ext cx="3050438" cy="576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5" name="Google Shape;215;p51"/>
          <p:cNvSpPr>
            <a:spLocks noGrp="1"/>
          </p:cNvSpPr>
          <p:nvPr>
            <p:ph type="pic" idx="5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216" name="Google Shape;216;p51"/>
          <p:cNvSpPr txBox="1">
            <a:spLocks noGrp="1"/>
          </p:cNvSpPr>
          <p:nvPr>
            <p:ph type="body" idx="6"/>
          </p:nvPr>
        </p:nvSpPr>
        <p:spPr>
          <a:xfrm>
            <a:off x="4570172" y="5109105"/>
            <a:ext cx="3050438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217" name="Google Shape;217;p51"/>
          <p:cNvSpPr txBox="1">
            <a:spLocks noGrp="1"/>
          </p:cNvSpPr>
          <p:nvPr>
            <p:ph type="body" idx="7"/>
          </p:nvPr>
        </p:nvSpPr>
        <p:spPr>
          <a:xfrm>
            <a:off x="7982775" y="4532845"/>
            <a:ext cx="3051095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218" name="Google Shape;218;p51"/>
          <p:cNvSpPr>
            <a:spLocks noGrp="1"/>
          </p:cNvSpPr>
          <p:nvPr>
            <p:ph type="pic" idx="8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noFill/>
          <a:ln>
            <a:noFill/>
          </a:ln>
          <a:effectLst>
            <a:outerShdw blurRad="50800" dist="50800" dir="5400000" algn="tl" rotWithShape="0">
              <a:srgbClr val="000000">
                <a:alpha val="42352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219" name="Google Shape;219;p51"/>
          <p:cNvSpPr txBox="1">
            <a:spLocks noGrp="1"/>
          </p:cNvSpPr>
          <p:nvPr>
            <p:ph type="body" idx="9"/>
          </p:nvPr>
        </p:nvSpPr>
        <p:spPr>
          <a:xfrm>
            <a:off x="7982775" y="5109104"/>
            <a:ext cx="3051096" cy="917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cxnSp>
        <p:nvCxnSpPr>
          <p:cNvPr id="220" name="Google Shape;220;p51"/>
          <p:cNvCxnSpPr/>
          <p:nvPr/>
        </p:nvCxnSpPr>
        <p:spPr>
          <a:xfrm>
            <a:off x="4405831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21" name="Google Shape;221;p51"/>
          <p:cNvCxnSpPr/>
          <p:nvPr/>
        </p:nvCxnSpPr>
        <p:spPr>
          <a:xfrm>
            <a:off x="7797802" y="2569633"/>
            <a:ext cx="0" cy="3492499"/>
          </a:xfrm>
          <a:prstGeom prst="straightConnector1">
            <a:avLst/>
          </a:prstGeom>
          <a:noFill/>
          <a:ln w="12700" cap="flat" cmpd="sng">
            <a:solidFill>
              <a:schemeClr val="accent1">
                <a:alpha val="4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2" name="Google Shape;222;p5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3" name="Google Shape;223;p51"/>
          <p:cNvSpPr txBox="1">
            <a:spLocks noGrp="1"/>
          </p:cNvSpPr>
          <p:nvPr>
            <p:ph type="ftr" idx="11"/>
          </p:nvPr>
        </p:nvSpPr>
        <p:spPr>
          <a:xfrm>
            <a:off x="561111" y="6391838"/>
            <a:ext cx="3644282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4" name="Google Shape;224;p5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52"/>
          <p:cNvSpPr txBox="1">
            <a:spLocks noGrp="1"/>
          </p:cNvSpPr>
          <p:nvPr>
            <p:ph type="body" idx="1"/>
          </p:nvPr>
        </p:nvSpPr>
        <p:spPr>
          <a:xfrm rot="5400000">
            <a:off x="3859634" y="-101180"/>
            <a:ext cx="3416300" cy="8825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28" name="Google Shape;228;p52"/>
          <p:cNvSpPr txBox="1">
            <a:spLocks noGrp="1"/>
          </p:cNvSpPr>
          <p:nvPr>
            <p:ph type="dt" idx="10"/>
          </p:nvPr>
        </p:nvSpPr>
        <p:spPr>
          <a:xfrm>
            <a:off x="10695439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9" name="Google Shape;229;p52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30" name="Google Shape;230;p5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5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3" name="Google Shape;233;p5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3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3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3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3"/>
            <p:cNvSpPr/>
            <p:nvPr/>
          </p:nvSpPr>
          <p:spPr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3"/>
            <p:cNvSpPr/>
            <p:nvPr/>
          </p:nvSpPr>
          <p:spPr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242" name="Google Shape;242;p53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43" name="Google Shape;243;p53"/>
          <p:cNvSpPr txBox="1">
            <a:spLocks noGrp="1"/>
          </p:cNvSpPr>
          <p:nvPr>
            <p:ph type="title"/>
          </p:nvPr>
        </p:nvSpPr>
        <p:spPr>
          <a:xfrm rot="5400000">
            <a:off x="6915922" y="2947779"/>
            <a:ext cx="4748590" cy="1409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53"/>
          <p:cNvSpPr txBox="1">
            <a:spLocks noGrp="1"/>
          </p:cNvSpPr>
          <p:nvPr>
            <p:ph type="body" idx="1"/>
          </p:nvPr>
        </p:nvSpPr>
        <p:spPr>
          <a:xfrm rot="5400000">
            <a:off x="1908671" y="524749"/>
            <a:ext cx="4748590" cy="6256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245" name="Google Shape;245;p53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2135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6" name="Google Shape;246;p5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7" name="Google Shape;247;p5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ame Card">
  <p:cSld name="Name Card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3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" name="Google Shape;38;p3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8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8"/>
            <p:cNvSpPr/>
            <p:nvPr/>
          </p:nvSpPr>
          <p:spPr>
            <a:xfrm rot="-589932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8"/>
            <p:cNvSpPr/>
            <p:nvPr/>
          </p:nvSpPr>
          <p:spPr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46" name="Google Shape;46;p38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47" name="Google Shape;47;p38"/>
          <p:cNvSpPr txBox="1"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38"/>
          <p:cNvSpPr txBox="1"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0" name="Google Shape;50;p38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1" name="Google Shape;51;p3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38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9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9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56" name="Google Shape;56;p39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39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8" name="Google Shape;58;p39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4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1" name="Google Shape;61;p44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2" name="Google Shape;62;p4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44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4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6" name="Google Shape;66;p4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40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4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40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4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4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40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40"/>
            <p:cNvSpPr/>
            <p:nvPr/>
          </p:nvSpPr>
          <p:spPr>
            <a:xfrm rot="-54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4" name="Google Shape;74;p40"/>
            <p:cNvSpPr/>
            <p:nvPr/>
          </p:nvSpPr>
          <p:spPr>
            <a:xfrm rot="-5677511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40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76" name="Google Shape;76;p40"/>
          <p:cNvSpPr txBox="1"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sz="40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0"/>
          <p:cNvSpPr txBox="1"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40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9" name="Google Shape;79;p40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0" name="Google Shape;80;p4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0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1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1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8" cy="3416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5" name="Google Shape;85;p41"/>
          <p:cNvSpPr txBox="1">
            <a:spLocks noGrp="1"/>
          </p:cNvSpPr>
          <p:nvPr>
            <p:ph type="body" idx="2"/>
          </p:nvPr>
        </p:nvSpPr>
        <p:spPr>
          <a:xfrm>
            <a:off x="6208712" y="2603500"/>
            <a:ext cx="48251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6" name="Google Shape;86;p41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7" name="Google Shape;87;p41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8" name="Google Shape;88;p41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2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2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42"/>
          <p:cNvSpPr txBox="1">
            <a:spLocks noGrp="1"/>
          </p:cNvSpPr>
          <p:nvPr>
            <p:ph type="body" idx="2"/>
          </p:nvPr>
        </p:nvSpPr>
        <p:spPr>
          <a:xfrm>
            <a:off x="1154954" y="3179762"/>
            <a:ext cx="4825158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93" name="Google Shape;93;p42"/>
          <p:cNvSpPr txBox="1">
            <a:spLocks noGrp="1"/>
          </p:cNvSpPr>
          <p:nvPr>
            <p:ph type="body" idx="3"/>
          </p:nvPr>
        </p:nvSpPr>
        <p:spPr>
          <a:xfrm>
            <a:off x="6208712" y="2603500"/>
            <a:ext cx="4825159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42"/>
          <p:cNvSpPr txBox="1">
            <a:spLocks noGrp="1"/>
          </p:cNvSpPr>
          <p:nvPr>
            <p:ph type="body" idx="4"/>
          </p:nvPr>
        </p:nvSpPr>
        <p:spPr>
          <a:xfrm>
            <a:off x="6208712" y="3179762"/>
            <a:ext cx="4825159" cy="2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marL="914400" lvl="1" indent="-30988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marL="1371600" lvl="2" indent="-29971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marL="1828800" lvl="3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marL="2286000" lvl="4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marL="2743200" lvl="5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marL="3200400" lvl="6" indent="-28956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marL="3657600" lvl="7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marL="4114800" lvl="8" indent="-28955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>
            <a:endParaRPr/>
          </a:p>
        </p:txBody>
      </p:sp>
      <p:sp>
        <p:nvSpPr>
          <p:cNvPr id="95" name="Google Shape;95;p42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6" name="Google Shape;96;p42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97" name="Google Shape;97;p42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3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43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1" name="Google Shape;101;p43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02" name="Google Shape;102;p43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4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5" name="Google Shape;105;p4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2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5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5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5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5"/>
            <p:cNvSpPr/>
            <p:nvPr/>
          </p:nvSpPr>
          <p:spPr>
            <a:xfrm rot="-5677511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5"/>
            <p:cNvSpPr/>
            <p:nvPr/>
          </p:nvSpPr>
          <p:spPr>
            <a:xfrm rot="-54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 extrusionOk="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14" name="Google Shape;114;p45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115" name="Google Shape;115;p45"/>
          <p:cNvSpPr txBox="1"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sz="24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45"/>
          <p:cNvSpPr txBox="1">
            <a:spLocks noGrp="1"/>
          </p:cNvSpPr>
          <p:nvPr>
            <p:ph type="body" idx="1"/>
          </p:nvPr>
        </p:nvSpPr>
        <p:spPr>
          <a:xfrm>
            <a:off x="5781146" y="1447800"/>
            <a:ext cx="5190066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17" name="Google Shape;117;p45"/>
          <p:cNvSpPr txBox="1">
            <a:spLocks noGrp="1"/>
          </p:cNvSpPr>
          <p:nvPr>
            <p:ph type="body" idx="2"/>
          </p:nvPr>
        </p:nvSpPr>
        <p:spPr>
          <a:xfrm>
            <a:off x="1154954" y="3129280"/>
            <a:ext cx="2793158" cy="2895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EE52A4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118" name="Google Shape;118;p45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19" name="Google Shape;119;p45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20" name="Google Shape;120;p4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5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3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Google Shape;11;p3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 rotWithShape="1">
              <a:blip r:embed="rId19">
                <a:alphaModFix/>
              </a:blip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3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>
              <a:gsLst>
                <a:gs pos="0">
                  <a:srgbClr val="9B6BF2">
                    <a:alpha val="10588"/>
                  </a:srgbClr>
                </a:gs>
                <a:gs pos="36000">
                  <a:srgbClr val="9B6BF2">
                    <a:alpha val="9411"/>
                  </a:srgbClr>
                </a:gs>
                <a:gs pos="75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36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>
              <a:gsLst>
                <a:gs pos="0">
                  <a:srgbClr val="9B6BF2">
                    <a:alpha val="7450"/>
                  </a:srgbClr>
                </a:gs>
                <a:gs pos="36000">
                  <a:srgbClr val="9B6BF2">
                    <a:alpha val="7450"/>
                  </a:srgbClr>
                </a:gs>
                <a:gs pos="72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66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>
              <a:gsLst>
                <a:gs pos="0">
                  <a:srgbClr val="9B6BF2">
                    <a:alpha val="6274"/>
                  </a:srgbClr>
                </a:gs>
                <a:gs pos="36000">
                  <a:srgbClr val="9B6BF2">
                    <a:alpha val="5490"/>
                  </a:srgbClr>
                </a:gs>
                <a:gs pos="69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>
              <a:gsLst>
                <a:gs pos="0">
                  <a:srgbClr val="9B6BF2">
                    <a:alpha val="13333"/>
                  </a:srgbClr>
                </a:gs>
                <a:gs pos="36000">
                  <a:srgbClr val="9B6BF2">
                    <a:alpha val="6274"/>
                  </a:srgbClr>
                </a:gs>
                <a:gs pos="73000">
                  <a:srgbClr val="9B6BF2">
                    <a:alpha val="0"/>
                  </a:srgbClr>
                </a:gs>
                <a:gs pos="100000">
                  <a:srgbClr val="9B6BF2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6"/>
            <p:cNvSpPr/>
            <p:nvPr/>
          </p:nvSpPr>
          <p:spPr>
            <a:xfrm rot="-589932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 extrusionOk="0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lt1">
                <a:alpha val="2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6"/>
            <p:cNvSpPr/>
            <p:nvPr/>
          </p:nvSpPr>
          <p:spPr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l" t="t" r="r" b="b"/>
              <a:pathLst>
                <a:path w="7104" h="2856" extrusionOk="0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19" name="Google Shape;19;p36"/>
            <p:cNvSpPr/>
            <p:nvPr/>
          </p:nvSpPr>
          <p:spPr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l" t="t" r="r" b="b"/>
              <a:pathLst>
                <a:path w="15356" h="8638" extrusionOk="0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</p:grpSp>
      <p:sp>
        <p:nvSpPr>
          <p:cNvPr id="20" name="Google Shape;20;p36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sz="3600" b="0" i="0" u="none" strike="noStrike" cap="non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36"/>
          <p:cNvSpPr txBox="1"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098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29971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95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95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36"/>
          <p:cNvSpPr txBox="1">
            <a:spLocks noGrp="1"/>
          </p:cNvSpPr>
          <p:nvPr>
            <p:ph type="dt" idx="10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23" name="Google Shape;23;p36"/>
          <p:cNvSpPr txBox="1">
            <a:spLocks noGrp="1"/>
          </p:cNvSpPr>
          <p:nvPr>
            <p:ph type="ftr" idx="11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1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 dirty="0"/>
          </a:p>
        </p:txBody>
      </p:sp>
      <p:sp>
        <p:nvSpPr>
          <p:cNvPr id="24" name="Google Shape;24;p3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431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36"/>
          <p:cNvSpPr txBox="1">
            <a:spLocks noGrp="1"/>
          </p:cNvSpPr>
          <p:nvPr>
            <p:ph type="sldNum" idx="12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ctr" rtl="1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4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amp.com/community/tutorials/introduction-t-sn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quora.com/What-are-Graph-Neural-Networks-GNN-in-AI-and-Machine-Learning-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gif"/><Relationship Id="rId4" Type="http://schemas.openxmlformats.org/officeDocument/2006/relationships/image" Target="../media/image50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1"/>
          <p:cNvPicPr preferRelativeResize="0"/>
          <p:nvPr/>
        </p:nvPicPr>
        <p:blipFill rotWithShape="1">
          <a:blip r:embed="rId3">
            <a:alphaModFix/>
          </a:blip>
          <a:srcRect l="2292" t="8038" r="2424" b="3543"/>
          <a:stretch/>
        </p:blipFill>
        <p:spPr>
          <a:xfrm>
            <a:off x="88900" y="-184149"/>
            <a:ext cx="12103100" cy="745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26171" y="2674984"/>
            <a:ext cx="7047792" cy="3523896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"/>
          <p:cNvSpPr txBox="1"/>
          <p:nvPr/>
        </p:nvSpPr>
        <p:spPr>
          <a:xfrm>
            <a:off x="1811719" y="5481145"/>
            <a:ext cx="856856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By: Omer Ben-Naim, Maya Saghiv</a:t>
            </a:r>
            <a:endParaRPr sz="4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" name="Google Shape;256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1587" y="-193998"/>
            <a:ext cx="964882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"/>
          <p:cNvSpPr txBox="1"/>
          <p:nvPr/>
        </p:nvSpPr>
        <p:spPr>
          <a:xfrm>
            <a:off x="4969726" y="2518873"/>
            <a:ext cx="256478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1" i="0" u="none" strike="noStrike" cap="none" dirty="0">
                <a:solidFill>
                  <a:srgbClr val="FFC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Part 2</a:t>
            </a:r>
            <a:endParaRPr sz="4400" b="1" i="0" u="none" strike="noStrike" cap="none" dirty="0">
              <a:solidFill>
                <a:srgbClr val="FFC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0"/>
          <p:cNvSpPr txBox="1">
            <a:spLocks noGrp="1"/>
          </p:cNvSpPr>
          <p:nvPr>
            <p:ph type="title"/>
          </p:nvPr>
        </p:nvSpPr>
        <p:spPr>
          <a:xfrm>
            <a:off x="1037180" y="541924"/>
            <a:ext cx="10547650" cy="13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Descriptive Statistics (3)</a:t>
            </a:r>
            <a:br>
              <a:rPr lang="en-US" dirty="0"/>
            </a:br>
            <a:r>
              <a:rPr lang="en-US" dirty="0"/>
              <a:t>‘Ratings’ Exploratory ‘Valuable Data’ Analysis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97" name="Google Shape;397;p10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10"/>
          <p:cNvSpPr txBox="1">
            <a:spLocks noGrp="1"/>
          </p:cNvSpPr>
          <p:nvPr>
            <p:ph type="body" idx="1"/>
          </p:nvPr>
        </p:nvSpPr>
        <p:spPr>
          <a:xfrm>
            <a:off x="155574" y="2163499"/>
            <a:ext cx="4802505" cy="55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 b="1" dirty="0"/>
              <a:t>Ratings (99.3%)</a:t>
            </a:r>
            <a:endParaRPr sz="2800" b="1" dirty="0"/>
          </a:p>
        </p:txBody>
      </p:sp>
      <p:pic>
        <p:nvPicPr>
          <p:cNvPr id="399" name="Google Shape;39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508" y="2917447"/>
            <a:ext cx="4630869" cy="3833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0"/>
          <p:cNvPicPr preferRelativeResize="0"/>
          <p:nvPr/>
        </p:nvPicPr>
        <p:blipFill rotWithShape="1">
          <a:blip r:embed="rId4">
            <a:alphaModFix/>
          </a:blip>
          <a:srcRect l="295" t="-289" r="18345" b="10653"/>
          <a:stretch/>
        </p:blipFill>
        <p:spPr>
          <a:xfrm>
            <a:off x="8840851" y="3257304"/>
            <a:ext cx="3193834" cy="3029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1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96378" y="3188480"/>
            <a:ext cx="4010262" cy="356204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10"/>
          <p:cNvSpPr txBox="1"/>
          <p:nvPr/>
        </p:nvSpPr>
        <p:spPr>
          <a:xfrm>
            <a:off x="5691076" y="2836079"/>
            <a:ext cx="2020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 Boxplot</a:t>
            </a:r>
            <a:endParaRPr sz="1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3" name="Google Shape;403;p10"/>
          <p:cNvSpPr txBox="1"/>
          <p:nvPr/>
        </p:nvSpPr>
        <p:spPr>
          <a:xfrm>
            <a:off x="1322445" y="2819148"/>
            <a:ext cx="2242090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 Histogram</a:t>
            </a:r>
            <a:endParaRPr sz="1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4" name="Google Shape;404;p10"/>
          <p:cNvSpPr txBox="1"/>
          <p:nvPr/>
        </p:nvSpPr>
        <p:spPr>
          <a:xfrm>
            <a:off x="9265102" y="2819148"/>
            <a:ext cx="2020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 Describe</a:t>
            </a:r>
            <a:endParaRPr sz="1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5" name="Google Shape;405;p10"/>
          <p:cNvSpPr txBox="1"/>
          <p:nvPr/>
        </p:nvSpPr>
        <p:spPr>
          <a:xfrm>
            <a:off x="3033510" y="3430988"/>
            <a:ext cx="65188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34,035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p10"/>
          <p:cNvSpPr txBox="1"/>
          <p:nvPr/>
        </p:nvSpPr>
        <p:spPr>
          <a:xfrm>
            <a:off x="3815195" y="4475413"/>
            <a:ext cx="65188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21,130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7" name="Google Shape;407;p10"/>
          <p:cNvSpPr txBox="1"/>
          <p:nvPr/>
        </p:nvSpPr>
        <p:spPr>
          <a:xfrm>
            <a:off x="2301990" y="3975599"/>
            <a:ext cx="65188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26,963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Google Shape;408;p10"/>
          <p:cNvSpPr txBox="1"/>
          <p:nvPr/>
        </p:nvSpPr>
        <p:spPr>
          <a:xfrm>
            <a:off x="783292" y="5683979"/>
            <a:ext cx="65188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5,900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9" name="Google Shape;409;p10"/>
          <p:cNvSpPr txBox="1"/>
          <p:nvPr/>
        </p:nvSpPr>
        <p:spPr>
          <a:xfrm>
            <a:off x="1526492" y="5268655"/>
            <a:ext cx="651885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11,259</a:t>
            </a:r>
            <a:endParaRPr sz="1100" b="1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11"/>
          <p:cNvSpPr txBox="1">
            <a:spLocks noGrp="1"/>
          </p:cNvSpPr>
          <p:nvPr>
            <p:ph type="title"/>
          </p:nvPr>
        </p:nvSpPr>
        <p:spPr>
          <a:xfrm>
            <a:off x="1037180" y="541924"/>
            <a:ext cx="10547650" cy="13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Descriptive Statistics (4)</a:t>
            </a:r>
            <a:br>
              <a:rPr lang="en-US" dirty="0"/>
            </a:br>
            <a:r>
              <a:rPr lang="en-US" dirty="0"/>
              <a:t>‘Ratings’ Exploratory ‘Valuable Data’ Analysis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416" name="Google Shape;416;p11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7" name="Google Shape;417;p11"/>
          <p:cNvSpPr txBox="1"/>
          <p:nvPr/>
        </p:nvSpPr>
        <p:spPr>
          <a:xfrm>
            <a:off x="307975" y="2164181"/>
            <a:ext cx="6092825" cy="55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Char char="►"/>
            </a:pPr>
            <a:r>
              <a:rPr lang="en-US" sz="2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 (99.3%) </a:t>
            </a:r>
            <a:r>
              <a:rPr lang="en-US" sz="20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(cont’d)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20066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240"/>
              <a:buFont typeface="Noto Sans Symbols"/>
              <a:buNone/>
            </a:pPr>
            <a:endParaRPr sz="2800" b="1" i="0" u="none" strike="noStrike" cap="none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8" name="Google Shape;41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502961" y="260634"/>
            <a:ext cx="4187791" cy="9109393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11"/>
          <p:cNvSpPr txBox="1"/>
          <p:nvPr/>
        </p:nvSpPr>
        <p:spPr>
          <a:xfrm>
            <a:off x="4824284" y="2721434"/>
            <a:ext cx="31530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 per Genre</a:t>
            </a:r>
            <a:endParaRPr sz="1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420" name="Google Shape;420;p11"/>
          <p:cNvCxnSpPr/>
          <p:nvPr/>
        </p:nvCxnSpPr>
        <p:spPr>
          <a:xfrm rot="10800000">
            <a:off x="8879840" y="2448562"/>
            <a:ext cx="20320" cy="4460664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1" name="Google Shape;421;p11"/>
          <p:cNvSpPr txBox="1"/>
          <p:nvPr/>
        </p:nvSpPr>
        <p:spPr>
          <a:xfrm>
            <a:off x="6156960" y="3417187"/>
            <a:ext cx="1155918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Drama-Romance</a:t>
            </a:r>
            <a:endParaRPr sz="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Google Shape;422;p11"/>
          <p:cNvSpPr txBox="1"/>
          <p:nvPr/>
        </p:nvSpPr>
        <p:spPr>
          <a:xfrm>
            <a:off x="1714717" y="3648019"/>
            <a:ext cx="654884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Drama</a:t>
            </a:r>
            <a:endParaRPr sz="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3" name="Google Shape;423;p11"/>
          <p:cNvSpPr txBox="1"/>
          <p:nvPr/>
        </p:nvSpPr>
        <p:spPr>
          <a:xfrm>
            <a:off x="5811520" y="4067944"/>
            <a:ext cx="1339640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Comedy-Romance</a:t>
            </a:r>
            <a:endParaRPr sz="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4" name="Google Shape;424;p11"/>
          <p:cNvSpPr txBox="1"/>
          <p:nvPr/>
        </p:nvSpPr>
        <p:spPr>
          <a:xfrm>
            <a:off x="7668797" y="4247977"/>
            <a:ext cx="1108282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Comedy-Drama</a:t>
            </a:r>
            <a:endParaRPr sz="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5" name="Google Shape;425;p11"/>
          <p:cNvSpPr txBox="1"/>
          <p:nvPr/>
        </p:nvSpPr>
        <p:spPr>
          <a:xfrm>
            <a:off x="3698240" y="4383713"/>
            <a:ext cx="696770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Comedy</a:t>
            </a:r>
            <a:endParaRPr sz="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6" name="Google Shape;426;p11"/>
          <p:cNvSpPr txBox="1"/>
          <p:nvPr/>
        </p:nvSpPr>
        <p:spPr>
          <a:xfrm>
            <a:off x="7518400" y="3301771"/>
            <a:ext cx="1155918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Drama-Thriller</a:t>
            </a:r>
            <a:endParaRPr sz="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7" name="Google Shape;427;p11"/>
          <p:cNvSpPr txBox="1"/>
          <p:nvPr/>
        </p:nvSpPr>
        <p:spPr>
          <a:xfrm>
            <a:off x="7089327" y="5214503"/>
            <a:ext cx="1064478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Action-Thriller</a:t>
            </a:r>
            <a:endParaRPr sz="9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12"/>
          <p:cNvSpPr txBox="1"/>
          <p:nvPr/>
        </p:nvSpPr>
        <p:spPr>
          <a:xfrm>
            <a:off x="898475" y="200722"/>
            <a:ext cx="10330801" cy="483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Century Gothic"/>
              <a:buNone/>
            </a:pPr>
            <a:r>
              <a:rPr lang="en-US" sz="66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Models Selection &amp; Evaluation</a:t>
            </a:r>
            <a:endParaRPr sz="540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endParaRPr sz="4800" b="0" i="0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13"/>
          <p:cNvSpPr txBox="1">
            <a:spLocks noGrp="1"/>
          </p:cNvSpPr>
          <p:nvPr>
            <p:ph type="title"/>
          </p:nvPr>
        </p:nvSpPr>
        <p:spPr>
          <a:xfrm>
            <a:off x="1114393" y="279770"/>
            <a:ext cx="10230210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dirty="0">
                <a:solidFill>
                  <a:schemeClr val="lt1"/>
                </a:solidFill>
              </a:rPr>
              <a:t>Recommendation System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Model Selection &amp; Evaluation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440" name="Google Shape;440;p13"/>
          <p:cNvGrpSpPr/>
          <p:nvPr/>
        </p:nvGrpSpPr>
        <p:grpSpPr>
          <a:xfrm>
            <a:off x="3234266" y="2717441"/>
            <a:ext cx="6136119" cy="2170966"/>
            <a:chOff x="412" y="759339"/>
            <a:chExt cx="6136119" cy="2170966"/>
          </a:xfrm>
        </p:grpSpPr>
        <p:sp>
          <p:nvSpPr>
            <p:cNvPr id="441" name="Google Shape;441;p13"/>
            <p:cNvSpPr/>
            <p:nvPr/>
          </p:nvSpPr>
          <p:spPr>
            <a:xfrm>
              <a:off x="3068472" y="1656432"/>
              <a:ext cx="2170966" cy="37677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19050" cap="rnd" cmpd="sng">
              <a:solidFill>
                <a:srgbClr val="E6933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42" name="Google Shape;442;p13"/>
            <p:cNvSpPr/>
            <p:nvPr/>
          </p:nvSpPr>
          <p:spPr>
            <a:xfrm>
              <a:off x="3022752" y="1656432"/>
              <a:ext cx="91440" cy="37677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lnTo>
                    <a:pt x="60000" y="120000"/>
                  </a:lnTo>
                </a:path>
              </a:pathLst>
            </a:custGeom>
            <a:noFill/>
            <a:ln w="19050" cap="rnd" cmpd="sng">
              <a:solidFill>
                <a:srgbClr val="E6933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43" name="Google Shape;443;p13"/>
            <p:cNvSpPr/>
            <p:nvPr/>
          </p:nvSpPr>
          <p:spPr>
            <a:xfrm>
              <a:off x="897505" y="1656432"/>
              <a:ext cx="2170966" cy="37677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19050" cap="rnd" cmpd="sng">
              <a:solidFill>
                <a:srgbClr val="E6933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44" name="Google Shape;444;p13"/>
            <p:cNvSpPr/>
            <p:nvPr/>
          </p:nvSpPr>
          <p:spPr>
            <a:xfrm>
              <a:off x="2171378" y="759339"/>
              <a:ext cx="1794187" cy="897093"/>
            </a:xfrm>
            <a:prstGeom prst="rect">
              <a:avLst/>
            </a:prstGeom>
            <a:solidFill>
              <a:srgbClr val="E33B6D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3"/>
            <p:cNvSpPr txBox="1"/>
            <p:nvPr/>
          </p:nvSpPr>
          <p:spPr>
            <a:xfrm>
              <a:off x="2144216" y="759339"/>
              <a:ext cx="1891861" cy="897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Recommender Systems</a:t>
              </a:r>
              <a:endParaRPr sz="19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412" y="2033212"/>
              <a:ext cx="1794187" cy="897093"/>
            </a:xfrm>
            <a:prstGeom prst="rect">
              <a:avLst/>
            </a:prstGeom>
            <a:solidFill>
              <a:srgbClr val="E6933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3"/>
            <p:cNvSpPr txBox="1"/>
            <p:nvPr/>
          </p:nvSpPr>
          <p:spPr>
            <a:xfrm>
              <a:off x="412" y="2033212"/>
              <a:ext cx="1794187" cy="897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Collaborative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1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(user-based)</a:t>
              </a:r>
              <a:endParaRPr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2171378" y="2033212"/>
              <a:ext cx="1794187" cy="897093"/>
            </a:xfrm>
            <a:prstGeom prst="rect">
              <a:avLst/>
            </a:prstGeom>
            <a:solidFill>
              <a:srgbClr val="E6933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3"/>
            <p:cNvSpPr txBox="1"/>
            <p:nvPr/>
          </p:nvSpPr>
          <p:spPr>
            <a:xfrm>
              <a:off x="2171378" y="2033212"/>
              <a:ext cx="1794187" cy="897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Demographic</a:t>
              </a:r>
              <a:endParaRPr sz="19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4342344" y="2033212"/>
              <a:ext cx="1794187" cy="897093"/>
            </a:xfrm>
            <a:prstGeom prst="rect">
              <a:avLst/>
            </a:prstGeom>
            <a:solidFill>
              <a:srgbClr val="E6933A"/>
            </a:solidFill>
            <a:ln w="19050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3"/>
            <p:cNvSpPr txBox="1"/>
            <p:nvPr/>
          </p:nvSpPr>
          <p:spPr>
            <a:xfrm>
              <a:off x="4342344" y="2033212"/>
              <a:ext cx="1794187" cy="8970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050" tIns="12050" rIns="12050" bIns="12050" anchor="ctr" anchorCtr="0">
              <a:noAutofit/>
            </a:bodyPr>
            <a:lstStyle/>
            <a:p>
              <a:pPr marL="0" marR="0" lvl="0" indent="0" algn="ctr" rtl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Content-Based</a:t>
              </a: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1">
                <a:lnSpc>
                  <a:spcPct val="90000"/>
                </a:lnSpc>
                <a:spcBef>
                  <a:spcPts val="665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rPr lang="en-US" sz="1900" b="0" i="0" u="none" strike="noStrike" cap="none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(</a:t>
              </a:r>
              <a:r>
                <a:rPr lang="en-US" sz="1800" b="0" i="0" u="none" strike="noStrike" cap="none" dirty="0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item-based)</a:t>
              </a:r>
              <a:endParaRPr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pic>
        <p:nvPicPr>
          <p:cNvPr id="452" name="Google Shape;452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70358" y="5055933"/>
            <a:ext cx="2718280" cy="158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13"/>
          <p:cNvPicPr preferRelativeResize="0"/>
          <p:nvPr/>
        </p:nvPicPr>
        <p:blipFill rotWithShape="1">
          <a:blip r:embed="rId4">
            <a:alphaModFix/>
          </a:blip>
          <a:srcRect l="50508" r="1011"/>
          <a:stretch/>
        </p:blipFill>
        <p:spPr>
          <a:xfrm>
            <a:off x="9370798" y="2944409"/>
            <a:ext cx="2670591" cy="3376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13"/>
          <p:cNvPicPr preferRelativeResize="0"/>
          <p:nvPr/>
        </p:nvPicPr>
        <p:blipFill rotWithShape="1">
          <a:blip r:embed="rId4">
            <a:alphaModFix/>
          </a:blip>
          <a:srcRect r="52248"/>
          <a:stretch/>
        </p:blipFill>
        <p:spPr>
          <a:xfrm>
            <a:off x="305088" y="2944409"/>
            <a:ext cx="2783110" cy="3572333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13"/>
          <p:cNvSpPr/>
          <p:nvPr/>
        </p:nvSpPr>
        <p:spPr>
          <a:xfrm>
            <a:off x="457200" y="4270917"/>
            <a:ext cx="2453268" cy="1103971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6" name="Google Shape;456;p13"/>
          <p:cNvSpPr/>
          <p:nvPr/>
        </p:nvSpPr>
        <p:spPr>
          <a:xfrm rot="5400000">
            <a:off x="9918199" y="4043438"/>
            <a:ext cx="2662685" cy="1583692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14"/>
          <p:cNvSpPr txBox="1"/>
          <p:nvPr/>
        </p:nvSpPr>
        <p:spPr>
          <a:xfrm>
            <a:off x="753510" y="-156118"/>
            <a:ext cx="10330801" cy="269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Century Gothic"/>
              <a:buNone/>
            </a:pPr>
            <a:r>
              <a:rPr lang="en-US" sz="66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Collaborative Filtering</a:t>
            </a:r>
            <a:endParaRPr sz="4800" b="0" i="0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5"/>
          <p:cNvSpPr txBox="1">
            <a:spLocks noGrp="1"/>
          </p:cNvSpPr>
          <p:nvPr>
            <p:ph type="body" idx="1"/>
          </p:nvPr>
        </p:nvSpPr>
        <p:spPr>
          <a:xfrm>
            <a:off x="118306" y="2459715"/>
            <a:ext cx="11619344" cy="3977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342900" lvl="3" indent="-3429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368"/>
              <a:buChar char="►"/>
            </a:pPr>
            <a:r>
              <a:rPr lang="en-US" sz="1710" b="1" dirty="0"/>
              <a:t>Datasets </a:t>
            </a:r>
            <a:r>
              <a:rPr lang="en-US" sz="1710" dirty="0"/>
              <a:t>(Ratings Threshold, % of Movies)</a:t>
            </a:r>
            <a:endParaRPr sz="1425" dirty="0"/>
          </a:p>
          <a:p>
            <a:pPr marL="0" lvl="3" indent="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140"/>
              <a:buNone/>
            </a:pPr>
            <a:r>
              <a:rPr lang="en-US" sz="1425" dirty="0"/>
              <a:t>        {(R&gt;=1, 100%); (R&gt;=5, 80.2%); (R&gt;=20, 55.8% ); (R&gt;=50, 35.9%);  R&gt;=100, 20.1%)}</a:t>
            </a:r>
            <a:endParaRPr sz="1425" dirty="0"/>
          </a:p>
          <a:p>
            <a:pPr marL="342900" lvl="0" indent="-3429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368"/>
              <a:buChar char="►"/>
            </a:pPr>
            <a:r>
              <a:rPr lang="en-US" sz="1710" b="1" dirty="0"/>
              <a:t>Model Selection </a:t>
            </a:r>
            <a:r>
              <a:rPr lang="en-US" sz="1425" dirty="0"/>
              <a:t>(Python ‘surprise’) </a:t>
            </a:r>
            <a:endParaRPr sz="1710" b="1" dirty="0" smtClean="0"/>
          </a:p>
          <a:p>
            <a:pPr marL="742950" lvl="1" indent="-2857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178"/>
              <a:buChar char="►"/>
            </a:pPr>
            <a:r>
              <a:rPr lang="en-US" sz="1472" b="1" dirty="0" smtClean="0"/>
              <a:t>KNNBaseline, KNNWithMeans, KNNZScore, KNNBasic;</a:t>
            </a:r>
            <a:endParaRPr dirty="0" smtClean="0"/>
          </a:p>
          <a:p>
            <a:pPr marL="742950" lvl="1" indent="-2857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178"/>
              <a:buChar char="►"/>
            </a:pPr>
            <a:r>
              <a:rPr lang="en-US" sz="1472" b="1" dirty="0" smtClean="0"/>
              <a:t>BaselineOnly</a:t>
            </a:r>
            <a:r>
              <a:rPr lang="en-US" sz="1472" b="1" dirty="0"/>
              <a:t>, NormalPredictor;</a:t>
            </a:r>
            <a:endParaRPr dirty="0"/>
          </a:p>
          <a:p>
            <a:pPr marL="742950" lvl="1" indent="-2857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178"/>
              <a:buChar char="►"/>
            </a:pPr>
            <a:r>
              <a:rPr lang="en-US" sz="1472" b="1" dirty="0"/>
              <a:t> NMF, SVD;</a:t>
            </a:r>
            <a:endParaRPr dirty="0"/>
          </a:p>
          <a:p>
            <a:pPr marL="742950" lvl="1" indent="-28575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178"/>
              <a:buChar char="►"/>
            </a:pPr>
            <a:r>
              <a:rPr lang="en-US" sz="1472" b="1" dirty="0"/>
              <a:t> SlopeOne, CoClustering</a:t>
            </a:r>
            <a:endParaRPr sz="1472" b="1" dirty="0"/>
          </a:p>
          <a:p>
            <a:pPr marL="342900" lvl="0" indent="-3429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368"/>
              <a:buChar char="►"/>
            </a:pPr>
            <a:r>
              <a:rPr lang="en-US" sz="1710" b="1" dirty="0" smtClean="0"/>
              <a:t>Hyper-Parameter Tuning </a:t>
            </a:r>
            <a:r>
              <a:rPr lang="en-US" sz="1710" dirty="0" smtClean="0"/>
              <a:t>(</a:t>
            </a:r>
            <a:r>
              <a:rPr lang="en-US" sz="1710" u="sng" dirty="0" smtClean="0"/>
              <a:t>Cross Validation</a:t>
            </a:r>
            <a:r>
              <a:rPr lang="en-US" sz="1710" dirty="0" smtClean="0"/>
              <a:t> K=5, K=10)</a:t>
            </a:r>
            <a:endParaRPr sz="1425" dirty="0" smtClean="0"/>
          </a:p>
          <a:p>
            <a:pPr marL="342900" lvl="0" indent="-342900" algn="l" rtl="0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SzPts val="1368"/>
              <a:buChar char="►"/>
            </a:pPr>
            <a:r>
              <a:rPr lang="en-US" sz="1710" b="1" dirty="0" smtClean="0"/>
              <a:t>Performance </a:t>
            </a:r>
            <a:r>
              <a:rPr lang="en-US" sz="1710" b="1" dirty="0"/>
              <a:t>Measures </a:t>
            </a:r>
            <a:r>
              <a:rPr lang="en-US" sz="1425" dirty="0"/>
              <a:t>(RMSE, MAE)</a:t>
            </a:r>
            <a:endParaRPr sz="1425" b="1" dirty="0"/>
          </a:p>
        </p:txBody>
      </p:sp>
      <p:sp>
        <p:nvSpPr>
          <p:cNvPr id="469" name="Google Shape;469;p15"/>
          <p:cNvSpPr txBox="1">
            <a:spLocks noGrp="1"/>
          </p:cNvSpPr>
          <p:nvPr>
            <p:ph type="title"/>
          </p:nvPr>
        </p:nvSpPr>
        <p:spPr>
          <a:xfrm>
            <a:off x="1114393" y="279770"/>
            <a:ext cx="10230210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b="1" dirty="0">
                <a:solidFill>
                  <a:schemeClr val="lt1"/>
                </a:solidFill>
              </a:rPr>
              <a:t>Collaborative Filtering</a:t>
            </a:r>
            <a:r>
              <a:rPr lang="en-US" dirty="0">
                <a:solidFill>
                  <a:schemeClr val="lt1"/>
                </a:solidFill>
              </a:rPr>
              <a:t/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Model Selection &amp; Evaluation (1)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70" name="Google Shape;470;p15"/>
          <p:cNvSpPr/>
          <p:nvPr/>
        </p:nvSpPr>
        <p:spPr>
          <a:xfrm>
            <a:off x="8129240" y="2662095"/>
            <a:ext cx="3869472" cy="2994954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Total Runs: 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Total Performance Measures: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200</a:t>
            </a:r>
            <a:b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000" b="1" i="0" u="sng" strike="noStrike" cap="none" dirty="0">
                <a:solidFill>
                  <a:srgbClr val="CC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Model (for ALL datasets)</a:t>
            </a:r>
            <a:r>
              <a:rPr lang="en-US" sz="2000" b="1" i="0" u="none" strike="noStrike" cap="none" dirty="0">
                <a:solidFill>
                  <a:srgbClr val="CC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CC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KNN Baseline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9900"/>
              </a:buClr>
              <a:buSzPts val="20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rgbClr val="CC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CV K=10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1" name="Google Shape;471;p15"/>
          <p:cNvSpPr/>
          <p:nvPr/>
        </p:nvSpPr>
        <p:spPr>
          <a:xfrm>
            <a:off x="6319185" y="2459714"/>
            <a:ext cx="1724406" cy="3977091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16"/>
          <p:cNvSpPr txBox="1">
            <a:spLocks noGrp="1"/>
          </p:cNvSpPr>
          <p:nvPr>
            <p:ph type="title"/>
          </p:nvPr>
        </p:nvSpPr>
        <p:spPr>
          <a:xfrm>
            <a:off x="824460" y="446820"/>
            <a:ext cx="10230210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sz="4800" dirty="0">
                <a:solidFill>
                  <a:schemeClr val="lt1"/>
                </a:solidFill>
              </a:rPr>
              <a:t>Hit Rate </a:t>
            </a:r>
            <a:r>
              <a:rPr lang="en-US" dirty="0">
                <a:solidFill>
                  <a:schemeClr val="lt1"/>
                </a:solidFill>
              </a:rPr>
              <a:t>(user_id=100)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478" name="Google Shape;478;p16"/>
          <p:cNvSpPr txBox="1"/>
          <p:nvPr/>
        </p:nvSpPr>
        <p:spPr>
          <a:xfrm>
            <a:off x="7283459" y="2850320"/>
            <a:ext cx="409367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10 / Descending </a:t>
            </a:r>
            <a:r>
              <a:rPr lang="en-US" sz="1600" b="1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Order by ‘est’</a:t>
            </a:r>
            <a:endParaRPr sz="1600" b="1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9" name="Google Shape;479;p16"/>
          <p:cNvSpPr txBox="1"/>
          <p:nvPr/>
        </p:nvSpPr>
        <p:spPr>
          <a:xfrm>
            <a:off x="1088913" y="2907572"/>
            <a:ext cx="359459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10 / Descending </a:t>
            </a:r>
            <a:r>
              <a:rPr lang="en-US" sz="1600" b="1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Order by ‘rui’</a:t>
            </a:r>
            <a:endParaRPr sz="1600" b="1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80" name="Google Shape;48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65813" y="3279946"/>
            <a:ext cx="5338255" cy="3307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0851" y="3246126"/>
            <a:ext cx="5472958" cy="3478652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16"/>
          <p:cNvSpPr/>
          <p:nvPr/>
        </p:nvSpPr>
        <p:spPr>
          <a:xfrm rot="-5400000">
            <a:off x="473813" y="4693235"/>
            <a:ext cx="3455983" cy="607101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3" name="Google Shape;483;p16"/>
          <p:cNvSpPr/>
          <p:nvPr/>
        </p:nvSpPr>
        <p:spPr>
          <a:xfrm rot="-5400000">
            <a:off x="6685281" y="4589621"/>
            <a:ext cx="3455983" cy="849246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4" name="Google Shape;484;p16"/>
          <p:cNvSpPr/>
          <p:nvPr/>
        </p:nvSpPr>
        <p:spPr>
          <a:xfrm>
            <a:off x="7186638" y="3627527"/>
            <a:ext cx="530006" cy="22302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5" name="Google Shape;485;p16"/>
          <p:cNvSpPr/>
          <p:nvPr/>
        </p:nvSpPr>
        <p:spPr>
          <a:xfrm>
            <a:off x="1516249" y="4873940"/>
            <a:ext cx="530006" cy="22302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6" name="Google Shape;486;p16"/>
          <p:cNvSpPr/>
          <p:nvPr/>
        </p:nvSpPr>
        <p:spPr>
          <a:xfrm>
            <a:off x="7186638" y="4810884"/>
            <a:ext cx="530006" cy="22302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7" name="Google Shape;487;p16"/>
          <p:cNvSpPr/>
          <p:nvPr/>
        </p:nvSpPr>
        <p:spPr>
          <a:xfrm>
            <a:off x="1519550" y="5152719"/>
            <a:ext cx="530006" cy="22302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8" name="Google Shape;488;p16"/>
          <p:cNvSpPr/>
          <p:nvPr/>
        </p:nvSpPr>
        <p:spPr>
          <a:xfrm>
            <a:off x="7186638" y="5994241"/>
            <a:ext cx="530006" cy="22302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9" name="Google Shape;489;p16"/>
          <p:cNvSpPr/>
          <p:nvPr/>
        </p:nvSpPr>
        <p:spPr>
          <a:xfrm>
            <a:off x="7208940" y="6272906"/>
            <a:ext cx="530006" cy="22302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0" name="Google Shape;490;p16"/>
          <p:cNvSpPr/>
          <p:nvPr/>
        </p:nvSpPr>
        <p:spPr>
          <a:xfrm>
            <a:off x="1508399" y="3987733"/>
            <a:ext cx="530006" cy="22302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1" name="Google Shape;491;p16"/>
          <p:cNvSpPr/>
          <p:nvPr/>
        </p:nvSpPr>
        <p:spPr>
          <a:xfrm>
            <a:off x="1516249" y="3676701"/>
            <a:ext cx="530006" cy="22302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2" name="Google Shape;492;p16"/>
          <p:cNvSpPr/>
          <p:nvPr/>
        </p:nvSpPr>
        <p:spPr>
          <a:xfrm>
            <a:off x="4652209" y="2323046"/>
            <a:ext cx="2694122" cy="47798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 Rate: 0.4</a:t>
            </a:r>
            <a:endParaRPr sz="18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17"/>
          <p:cNvSpPr/>
          <p:nvPr/>
        </p:nvSpPr>
        <p:spPr>
          <a:xfrm>
            <a:off x="8118198" y="2312852"/>
            <a:ext cx="3624036" cy="4293702"/>
          </a:xfrm>
          <a:prstGeom prst="rect">
            <a:avLst/>
          </a:prstGeom>
          <a:solidFill>
            <a:schemeClr val="accent1"/>
          </a:solidFill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9" name="Google Shape;499;p17"/>
          <p:cNvSpPr txBox="1">
            <a:spLocks noGrp="1"/>
          </p:cNvSpPr>
          <p:nvPr>
            <p:ph type="title"/>
          </p:nvPr>
        </p:nvSpPr>
        <p:spPr>
          <a:xfrm>
            <a:off x="1842474" y="218313"/>
            <a:ext cx="5751506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dirty="0">
                <a:solidFill>
                  <a:schemeClr val="lt1"/>
                </a:solidFill>
              </a:rPr>
              <a:t>KNNBaseline | CV=10 </a:t>
            </a:r>
            <a:br>
              <a:rPr lang="en-US" dirty="0">
                <a:solidFill>
                  <a:schemeClr val="lt1"/>
                </a:solidFill>
              </a:rPr>
            </a:br>
            <a:r>
              <a:rPr lang="en-US" dirty="0">
                <a:solidFill>
                  <a:schemeClr val="lt1"/>
                </a:solidFill>
              </a:rPr>
              <a:t>Train (70%) / Test (30%)</a:t>
            </a:r>
            <a:endParaRPr dirty="0">
              <a:solidFill>
                <a:schemeClr val="lt1"/>
              </a:solidFill>
            </a:endParaRPr>
          </a:p>
        </p:txBody>
      </p:sp>
      <p:pic>
        <p:nvPicPr>
          <p:cNvPr id="500" name="Google Shape;500;p17"/>
          <p:cNvPicPr preferRelativeResize="0"/>
          <p:nvPr/>
        </p:nvPicPr>
        <p:blipFill rotWithShape="1">
          <a:blip r:embed="rId3">
            <a:alphaModFix/>
          </a:blip>
          <a:srcRect l="15087" t="5119" r="23694" b="9035"/>
          <a:stretch/>
        </p:blipFill>
        <p:spPr>
          <a:xfrm>
            <a:off x="1186143" y="3162930"/>
            <a:ext cx="1874816" cy="1019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17"/>
          <p:cNvPicPr preferRelativeResize="0"/>
          <p:nvPr/>
        </p:nvPicPr>
        <p:blipFill rotWithShape="1">
          <a:blip r:embed="rId4">
            <a:alphaModFix/>
          </a:blip>
          <a:srcRect l="17719" r="12805"/>
          <a:stretch/>
        </p:blipFill>
        <p:spPr>
          <a:xfrm>
            <a:off x="1201643" y="4277768"/>
            <a:ext cx="1657680" cy="104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17"/>
          <p:cNvPicPr preferRelativeResize="0"/>
          <p:nvPr/>
        </p:nvPicPr>
        <p:blipFill rotWithShape="1">
          <a:blip r:embed="rId5">
            <a:alphaModFix/>
          </a:blip>
          <a:srcRect l="5108" r="3436"/>
          <a:stretch/>
        </p:blipFill>
        <p:spPr>
          <a:xfrm>
            <a:off x="1059366" y="5415843"/>
            <a:ext cx="2211957" cy="85821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17"/>
          <p:cNvPicPr preferRelativeResize="0"/>
          <p:nvPr/>
        </p:nvPicPr>
        <p:blipFill rotWithShape="1">
          <a:blip r:embed="rId6">
            <a:alphaModFix/>
          </a:blip>
          <a:srcRect l="1162" r="10245"/>
          <a:stretch/>
        </p:blipFill>
        <p:spPr>
          <a:xfrm>
            <a:off x="4853743" y="3165470"/>
            <a:ext cx="1939459" cy="977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7"/>
          <p:cNvPicPr preferRelativeResize="0"/>
          <p:nvPr/>
        </p:nvPicPr>
        <p:blipFill rotWithShape="1">
          <a:blip r:embed="rId7">
            <a:alphaModFix/>
          </a:blip>
          <a:srcRect l="3951" r="24401"/>
          <a:stretch/>
        </p:blipFill>
        <p:spPr>
          <a:xfrm>
            <a:off x="4886162" y="4252182"/>
            <a:ext cx="1591662" cy="986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17"/>
          <p:cNvPicPr preferRelativeResize="0"/>
          <p:nvPr/>
        </p:nvPicPr>
        <p:blipFill rotWithShape="1">
          <a:blip r:embed="rId8">
            <a:alphaModFix/>
          </a:blip>
          <a:srcRect l="4840" r="6884"/>
          <a:stretch/>
        </p:blipFill>
        <p:spPr>
          <a:xfrm>
            <a:off x="4846788" y="5347286"/>
            <a:ext cx="2386361" cy="877587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17"/>
          <p:cNvSpPr txBox="1"/>
          <p:nvPr/>
        </p:nvSpPr>
        <p:spPr>
          <a:xfrm>
            <a:off x="8270497" y="2401087"/>
            <a:ext cx="307029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#3: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 &gt;=5, 80.2% Movies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7" name="Google Shape;507;p17"/>
          <p:cNvPicPr preferRelativeResize="0"/>
          <p:nvPr/>
        </p:nvPicPr>
        <p:blipFill rotWithShape="1">
          <a:blip r:embed="rId9">
            <a:alphaModFix/>
          </a:blip>
          <a:srcRect l="3078" b="13691"/>
          <a:stretch/>
        </p:blipFill>
        <p:spPr>
          <a:xfrm>
            <a:off x="8441473" y="3193449"/>
            <a:ext cx="2304783" cy="869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42538" y="4352868"/>
            <a:ext cx="2403718" cy="8924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7"/>
          <p:cNvPicPr preferRelativeResize="0"/>
          <p:nvPr/>
        </p:nvPicPr>
        <p:blipFill rotWithShape="1">
          <a:blip r:embed="rId11">
            <a:alphaModFix/>
          </a:blip>
          <a:srcRect r="9468"/>
          <a:stretch/>
        </p:blipFill>
        <p:spPr>
          <a:xfrm>
            <a:off x="8342539" y="5451231"/>
            <a:ext cx="2451842" cy="86553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17"/>
          <p:cNvCxnSpPr/>
          <p:nvPr/>
        </p:nvCxnSpPr>
        <p:spPr>
          <a:xfrm>
            <a:off x="4148418" y="2497873"/>
            <a:ext cx="16726" cy="410868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1" name="Google Shape;511;p17"/>
          <p:cNvCxnSpPr/>
          <p:nvPr/>
        </p:nvCxnSpPr>
        <p:spPr>
          <a:xfrm>
            <a:off x="7880661" y="2405362"/>
            <a:ext cx="16726" cy="4108681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2" name="Google Shape;512;p17"/>
          <p:cNvSpPr txBox="1"/>
          <p:nvPr/>
        </p:nvSpPr>
        <p:spPr>
          <a:xfrm>
            <a:off x="4443032" y="2467516"/>
            <a:ext cx="350890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#2: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 &gt;=20, 55.8% Movies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3" name="Google Shape;513;p17"/>
          <p:cNvSpPr txBox="1"/>
          <p:nvPr/>
        </p:nvSpPr>
        <p:spPr>
          <a:xfrm>
            <a:off x="554022" y="2467516"/>
            <a:ext cx="3508908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Run #1: 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 &gt;=50, 35.9% Movies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5332" y="3335615"/>
            <a:ext cx="5867908" cy="2842506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18"/>
          <p:cNvSpPr txBox="1">
            <a:spLocks noGrp="1"/>
          </p:cNvSpPr>
          <p:nvPr>
            <p:ph type="title"/>
          </p:nvPr>
        </p:nvSpPr>
        <p:spPr>
          <a:xfrm>
            <a:off x="868724" y="381048"/>
            <a:ext cx="10929390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 sz="2400" dirty="0">
                <a:solidFill>
                  <a:schemeClr val="lt1"/>
                </a:solidFill>
              </a:rPr>
              <a:t>Collaborative Filtering Test Case |user_id=12 (51 movie ratings)</a:t>
            </a:r>
            <a:r>
              <a:rPr lang="en-US" sz="1600" dirty="0">
                <a:solidFill>
                  <a:schemeClr val="lt1"/>
                </a:solidFill>
              </a:rPr>
              <a:t/>
            </a:r>
            <a:br>
              <a:rPr lang="en-US" sz="1600" dirty="0">
                <a:solidFill>
                  <a:schemeClr val="lt1"/>
                </a:solidFill>
              </a:rPr>
            </a:br>
            <a:r>
              <a:rPr lang="en-US" sz="2000" dirty="0">
                <a:solidFill>
                  <a:schemeClr val="lt1"/>
                </a:solidFill>
              </a:rPr>
              <a:t>Ratings Threshold  &gt;=5</a:t>
            </a:r>
            <a:r>
              <a:rPr lang="en-US" sz="2400" dirty="0">
                <a:solidFill>
                  <a:schemeClr val="lt1"/>
                </a:solidFill>
              </a:rPr>
              <a:t/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600" dirty="0">
                <a:solidFill>
                  <a:schemeClr val="lt1"/>
                </a:solidFill>
              </a:rPr>
              <a:t>Users: 100% | Movies: 80.2% | Ratings: 99.3%</a:t>
            </a:r>
            <a:endParaRPr dirty="0"/>
          </a:p>
        </p:txBody>
      </p:sp>
      <p:sp>
        <p:nvSpPr>
          <p:cNvPr id="521" name="Google Shape;521;p18"/>
          <p:cNvSpPr txBox="1"/>
          <p:nvPr/>
        </p:nvSpPr>
        <p:spPr>
          <a:xfrm>
            <a:off x="8002702" y="2930657"/>
            <a:ext cx="2653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Ascending Predicted</a:t>
            </a: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2" name="Google Shape;522;p18"/>
          <p:cNvSpPr txBox="1"/>
          <p:nvPr/>
        </p:nvSpPr>
        <p:spPr>
          <a:xfrm>
            <a:off x="1792656" y="2966283"/>
            <a:ext cx="2653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Ascending actual</a:t>
            </a: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3" name="Google Shape;523;p18"/>
          <p:cNvSpPr/>
          <p:nvPr/>
        </p:nvSpPr>
        <p:spPr>
          <a:xfrm>
            <a:off x="8244092" y="4892644"/>
            <a:ext cx="3052799" cy="355345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24" name="Google Shape;524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107" y="3344455"/>
            <a:ext cx="5547841" cy="288061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18"/>
          <p:cNvSpPr/>
          <p:nvPr/>
        </p:nvSpPr>
        <p:spPr>
          <a:xfrm>
            <a:off x="4706179" y="2396453"/>
            <a:ext cx="2694122" cy="47798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 Rate: 0.0</a:t>
            </a:r>
            <a:endParaRPr sz="18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6" name="Google Shape;526;p18"/>
          <p:cNvSpPr/>
          <p:nvPr/>
        </p:nvSpPr>
        <p:spPr>
          <a:xfrm>
            <a:off x="5441169" y="3824867"/>
            <a:ext cx="390920" cy="24645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7" name="Google Shape;527;p18"/>
          <p:cNvSpPr/>
          <p:nvPr/>
        </p:nvSpPr>
        <p:spPr>
          <a:xfrm>
            <a:off x="5448604" y="3588589"/>
            <a:ext cx="390920" cy="185154"/>
          </a:xfrm>
          <a:prstGeom prst="rect">
            <a:avLst/>
          </a:prstGeom>
          <a:noFill/>
          <a:ln w="38100" cap="flat" cmpd="sng">
            <a:solidFill>
              <a:srgbClr val="CC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8" name="Google Shape;528;p18"/>
          <p:cNvSpPr/>
          <p:nvPr/>
        </p:nvSpPr>
        <p:spPr>
          <a:xfrm>
            <a:off x="5441169" y="4311577"/>
            <a:ext cx="390920" cy="24645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9" name="Google Shape;529;p18"/>
          <p:cNvSpPr/>
          <p:nvPr/>
        </p:nvSpPr>
        <p:spPr>
          <a:xfrm>
            <a:off x="5448604" y="5601664"/>
            <a:ext cx="390920" cy="24645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0" name="Google Shape;530;p18"/>
          <p:cNvSpPr/>
          <p:nvPr/>
        </p:nvSpPr>
        <p:spPr>
          <a:xfrm>
            <a:off x="5448604" y="4110405"/>
            <a:ext cx="390920" cy="185154"/>
          </a:xfrm>
          <a:prstGeom prst="rect">
            <a:avLst/>
          </a:prstGeom>
          <a:noFill/>
          <a:ln w="38100" cap="flat" cmpd="sng">
            <a:solidFill>
              <a:srgbClr val="CC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1" name="Google Shape;531;p18"/>
          <p:cNvSpPr/>
          <p:nvPr/>
        </p:nvSpPr>
        <p:spPr>
          <a:xfrm>
            <a:off x="5433737" y="4875643"/>
            <a:ext cx="390920" cy="185154"/>
          </a:xfrm>
          <a:prstGeom prst="rect">
            <a:avLst/>
          </a:prstGeom>
          <a:noFill/>
          <a:ln w="38100" cap="flat" cmpd="sng">
            <a:solidFill>
              <a:srgbClr val="CC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2" name="Google Shape;532;p18"/>
          <p:cNvSpPr/>
          <p:nvPr/>
        </p:nvSpPr>
        <p:spPr>
          <a:xfrm>
            <a:off x="5448605" y="5357874"/>
            <a:ext cx="390920" cy="185154"/>
          </a:xfrm>
          <a:prstGeom prst="rect">
            <a:avLst/>
          </a:prstGeom>
          <a:noFill/>
          <a:ln w="38100" cap="flat" cmpd="sng">
            <a:solidFill>
              <a:srgbClr val="CC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3" name="Google Shape;533;p18"/>
          <p:cNvSpPr txBox="1"/>
          <p:nvPr/>
        </p:nvSpPr>
        <p:spPr>
          <a:xfrm>
            <a:off x="5711270" y="3815739"/>
            <a:ext cx="6839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&lt;=50</a:t>
            </a:r>
            <a:endParaRPr sz="1400" b="1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4" name="Google Shape;534;p18"/>
          <p:cNvSpPr txBox="1"/>
          <p:nvPr/>
        </p:nvSpPr>
        <p:spPr>
          <a:xfrm>
            <a:off x="5711270" y="3521001"/>
            <a:ext cx="77874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 dirty="0">
                <a:solidFill>
                  <a:srgbClr val="CC99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&lt;=100</a:t>
            </a:r>
            <a:endParaRPr sz="1400" b="1" i="0" u="none" strike="noStrike" cap="none" dirty="0">
              <a:solidFill>
                <a:srgbClr val="CC99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19"/>
          <p:cNvSpPr txBox="1">
            <a:spLocks noGrp="1"/>
          </p:cNvSpPr>
          <p:nvPr>
            <p:ph type="title"/>
          </p:nvPr>
        </p:nvSpPr>
        <p:spPr>
          <a:xfrm>
            <a:off x="1555980" y="298087"/>
            <a:ext cx="10929390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 sz="2400" dirty="0">
                <a:solidFill>
                  <a:schemeClr val="lt1"/>
                </a:solidFill>
              </a:rPr>
              <a:t>Collaborative Filtering Test Case | user_id=100</a:t>
            </a:r>
            <a:r>
              <a:rPr lang="en-US" sz="1600" dirty="0">
                <a:solidFill>
                  <a:schemeClr val="lt1"/>
                </a:solidFill>
              </a:rPr>
              <a:t/>
            </a:r>
            <a:br>
              <a:rPr lang="en-US" sz="1600" dirty="0">
                <a:solidFill>
                  <a:schemeClr val="lt1"/>
                </a:solidFill>
              </a:rPr>
            </a:br>
            <a:r>
              <a:rPr lang="en-US" sz="2000" dirty="0">
                <a:solidFill>
                  <a:schemeClr val="lt1"/>
                </a:solidFill>
              </a:rPr>
              <a:t>Ratings Threshold  &gt;=50</a:t>
            </a:r>
            <a:r>
              <a:rPr lang="en-US" sz="2400" dirty="0">
                <a:solidFill>
                  <a:schemeClr val="lt1"/>
                </a:solidFill>
              </a:rPr>
              <a:t/>
            </a:r>
            <a:br>
              <a:rPr lang="en-US" sz="2400" dirty="0">
                <a:solidFill>
                  <a:schemeClr val="lt1"/>
                </a:solidFill>
              </a:rPr>
            </a:br>
            <a:r>
              <a:rPr lang="en-US" sz="1600" dirty="0">
                <a:solidFill>
                  <a:schemeClr val="lt1"/>
                </a:solidFill>
              </a:rPr>
              <a:t>Users: 100% | Movies: 35.9% | Ratings: 83.7%</a:t>
            </a:r>
            <a:endParaRPr dirty="0"/>
          </a:p>
        </p:txBody>
      </p:sp>
      <p:sp>
        <p:nvSpPr>
          <p:cNvPr id="541" name="Google Shape;541;p19"/>
          <p:cNvSpPr txBox="1"/>
          <p:nvPr/>
        </p:nvSpPr>
        <p:spPr>
          <a:xfrm>
            <a:off x="8130024" y="3058275"/>
            <a:ext cx="2653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Ascending Predicted</a:t>
            </a: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2" name="Google Shape;542;p19"/>
          <p:cNvSpPr txBox="1"/>
          <p:nvPr/>
        </p:nvSpPr>
        <p:spPr>
          <a:xfrm>
            <a:off x="1919978" y="3093901"/>
            <a:ext cx="26532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Ascending actual</a:t>
            </a: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43" name="Google Shape;543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3589" y="3463233"/>
            <a:ext cx="5166808" cy="2872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325" y="3460270"/>
            <a:ext cx="5418290" cy="279678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19"/>
          <p:cNvSpPr/>
          <p:nvPr/>
        </p:nvSpPr>
        <p:spPr>
          <a:xfrm>
            <a:off x="6154033" y="3668053"/>
            <a:ext cx="5443800" cy="417853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6" name="Google Shape;546;p19"/>
          <p:cNvSpPr/>
          <p:nvPr/>
        </p:nvSpPr>
        <p:spPr>
          <a:xfrm>
            <a:off x="430570" y="4966668"/>
            <a:ext cx="5443800" cy="544854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7" name="Google Shape;547;p19"/>
          <p:cNvSpPr/>
          <p:nvPr/>
        </p:nvSpPr>
        <p:spPr>
          <a:xfrm>
            <a:off x="6256597" y="5995912"/>
            <a:ext cx="5443800" cy="340310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8" name="Google Shape;548;p19"/>
          <p:cNvSpPr/>
          <p:nvPr/>
        </p:nvSpPr>
        <p:spPr>
          <a:xfrm>
            <a:off x="4706179" y="2396453"/>
            <a:ext cx="2694122" cy="477984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Hit Rate: 0.2</a:t>
            </a:r>
            <a:endParaRPr sz="18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"/>
          <p:cNvSpPr txBox="1"/>
          <p:nvPr/>
        </p:nvSpPr>
        <p:spPr>
          <a:xfrm>
            <a:off x="826508" y="609762"/>
            <a:ext cx="5875376" cy="51398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Agenda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Descriptive Statistics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Selection &amp; Performance Evaluation</a:t>
            </a: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Collaborative Filtering</a:t>
            </a: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7429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Filtering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Limitations &amp; Mitigations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Recommendations for Future Work</a:t>
            </a:r>
            <a:endParaRPr sz="2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4" name="Google Shape;264;p2"/>
          <p:cNvPicPr preferRelativeResize="0"/>
          <p:nvPr/>
        </p:nvPicPr>
        <p:blipFill rotWithShape="1">
          <a:blip r:embed="rId3">
            <a:alphaModFix/>
          </a:blip>
          <a:srcRect b="9402"/>
          <a:stretch/>
        </p:blipFill>
        <p:spPr>
          <a:xfrm>
            <a:off x="7877908" y="0"/>
            <a:ext cx="4314092" cy="6518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8761" y="2694298"/>
            <a:ext cx="5547841" cy="3360813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20"/>
          <p:cNvSpPr txBox="1">
            <a:spLocks noGrp="1"/>
          </p:cNvSpPr>
          <p:nvPr>
            <p:ph type="title"/>
          </p:nvPr>
        </p:nvSpPr>
        <p:spPr>
          <a:xfrm>
            <a:off x="1524757" y="455484"/>
            <a:ext cx="10929390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entury Gothic"/>
              <a:buNone/>
            </a:pPr>
            <a:r>
              <a:rPr lang="en-US" sz="2400" dirty="0">
                <a:solidFill>
                  <a:schemeClr val="lt1"/>
                </a:solidFill>
              </a:rPr>
              <a:t>Collaborative Filtering Test Case | user_id=100</a:t>
            </a:r>
            <a:r>
              <a:rPr lang="en-US" sz="1600" dirty="0">
                <a:solidFill>
                  <a:schemeClr val="lt1"/>
                </a:solidFill>
              </a:rPr>
              <a:t/>
            </a:r>
            <a:br>
              <a:rPr lang="en-US" sz="1600" dirty="0">
                <a:solidFill>
                  <a:schemeClr val="lt1"/>
                </a:solidFill>
              </a:rPr>
            </a:br>
            <a:r>
              <a:rPr lang="en-US" sz="2400" dirty="0">
                <a:solidFill>
                  <a:schemeClr val="lt1"/>
                </a:solidFill>
              </a:rPr>
              <a:t>Predicted- Ratings Threshold  &gt;=5 vs. Ratings Threshold  &gt;=50 </a:t>
            </a:r>
            <a:br>
              <a:rPr lang="en-US" sz="2400" dirty="0">
                <a:solidFill>
                  <a:schemeClr val="lt1"/>
                </a:solidFill>
              </a:rPr>
            </a:b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556" name="Google Shape;556;p20"/>
          <p:cNvSpPr txBox="1"/>
          <p:nvPr/>
        </p:nvSpPr>
        <p:spPr>
          <a:xfrm>
            <a:off x="873033" y="2366107"/>
            <a:ext cx="53754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Ascending Predicted, Rating Threshold&gt;=50</a:t>
            </a: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7" name="Google Shape;557;p20"/>
          <p:cNvSpPr txBox="1"/>
          <p:nvPr/>
        </p:nvSpPr>
        <p:spPr>
          <a:xfrm>
            <a:off x="6622786" y="2379313"/>
            <a:ext cx="537544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Ascending Predicted, Rating Threshold&gt;=5</a:t>
            </a: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8" name="Google Shape;558;p20"/>
          <p:cNvSpPr/>
          <p:nvPr/>
        </p:nvSpPr>
        <p:spPr>
          <a:xfrm>
            <a:off x="1524758" y="5099544"/>
            <a:ext cx="3243385" cy="213236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9" name="Google Shape;559;p20"/>
          <p:cNvSpPr/>
          <p:nvPr/>
        </p:nvSpPr>
        <p:spPr>
          <a:xfrm>
            <a:off x="1524758" y="5312780"/>
            <a:ext cx="3243385" cy="339107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0" name="Google Shape;560;p20"/>
          <p:cNvSpPr/>
          <p:nvPr/>
        </p:nvSpPr>
        <p:spPr>
          <a:xfrm>
            <a:off x="7250988" y="3923616"/>
            <a:ext cx="3243385" cy="333650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1" name="Google Shape;561;p20"/>
          <p:cNvSpPr/>
          <p:nvPr/>
        </p:nvSpPr>
        <p:spPr>
          <a:xfrm>
            <a:off x="1699256" y="3806413"/>
            <a:ext cx="3722996" cy="328191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62" name="Google Shape;562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046" y="2841472"/>
            <a:ext cx="5166808" cy="3213639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20"/>
          <p:cNvSpPr/>
          <p:nvPr/>
        </p:nvSpPr>
        <p:spPr>
          <a:xfrm>
            <a:off x="1524757" y="4234963"/>
            <a:ext cx="4031091" cy="314003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1"/>
          <p:cNvSpPr txBox="1"/>
          <p:nvPr/>
        </p:nvSpPr>
        <p:spPr>
          <a:xfrm>
            <a:off x="641996" y="2161380"/>
            <a:ext cx="10330801" cy="293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Century Gothic"/>
              <a:buNone/>
            </a:pPr>
            <a:r>
              <a:rPr lang="en-US" sz="66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Content-Based Filtering</a:t>
            </a:r>
            <a:endParaRPr sz="540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endParaRPr sz="4800" b="0" i="0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5" name="Google Shape;575;g768471dd07_0_6"/>
          <p:cNvGrpSpPr/>
          <p:nvPr/>
        </p:nvGrpSpPr>
        <p:grpSpPr>
          <a:xfrm>
            <a:off x="270925" y="1109650"/>
            <a:ext cx="11650147" cy="5624524"/>
            <a:chOff x="152400" y="942975"/>
            <a:chExt cx="11650147" cy="5624524"/>
          </a:xfrm>
        </p:grpSpPr>
        <p:pic>
          <p:nvPicPr>
            <p:cNvPr id="576" name="Google Shape;576;g768471dd07_0_6"/>
            <p:cNvPicPr preferRelativeResize="0"/>
            <p:nvPr/>
          </p:nvPicPr>
          <p:blipFill rotWithShape="1">
            <a:blip r:embed="rId3">
              <a:alphaModFix/>
            </a:blip>
            <a:srcRect t="12065" b="54575"/>
            <a:stretch/>
          </p:blipFill>
          <p:spPr>
            <a:xfrm>
              <a:off x="152400" y="942975"/>
              <a:ext cx="11650147" cy="21860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g768471dd07_0_6"/>
            <p:cNvPicPr preferRelativeResize="0"/>
            <p:nvPr/>
          </p:nvPicPr>
          <p:blipFill rotWithShape="1">
            <a:blip r:embed="rId4">
              <a:alphaModFix/>
            </a:blip>
            <a:srcRect t="22094" b="25362"/>
            <a:stretch/>
          </p:blipFill>
          <p:spPr>
            <a:xfrm>
              <a:off x="152400" y="3124200"/>
              <a:ext cx="11650147" cy="34432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8" name="Google Shape;578;g768471dd07_0_6"/>
          <p:cNvSpPr txBox="1"/>
          <p:nvPr/>
        </p:nvSpPr>
        <p:spPr>
          <a:xfrm>
            <a:off x="0" y="228600"/>
            <a:ext cx="121158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Collaboration vs. content based recommender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g768471dd07_0_6"/>
          <p:cNvSpPr/>
          <p:nvPr/>
        </p:nvSpPr>
        <p:spPr>
          <a:xfrm>
            <a:off x="400050" y="1740675"/>
            <a:ext cx="11344200" cy="14879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g768471dd07_0_6"/>
          <p:cNvSpPr txBox="1"/>
          <p:nvPr/>
        </p:nvSpPr>
        <p:spPr>
          <a:xfrm>
            <a:off x="4988896" y="1429061"/>
            <a:ext cx="1991326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Collaborative picks</a:t>
            </a:r>
            <a:endParaRPr sz="1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1" name="Google Shape;581;g768471dd07_0_6"/>
          <p:cNvSpPr/>
          <p:nvPr/>
        </p:nvSpPr>
        <p:spPr>
          <a:xfrm>
            <a:off x="400050" y="3432738"/>
            <a:ext cx="11344200" cy="14879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768471dd07_0_6"/>
          <p:cNvSpPr txBox="1"/>
          <p:nvPr/>
        </p:nvSpPr>
        <p:spPr>
          <a:xfrm>
            <a:off x="4988896" y="3126839"/>
            <a:ext cx="1991326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Picks by content</a:t>
            </a:r>
            <a:endParaRPr sz="1400" b="0" i="0" u="none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22"/>
          <p:cNvSpPr txBox="1"/>
          <p:nvPr/>
        </p:nvSpPr>
        <p:spPr>
          <a:xfrm>
            <a:off x="503987" y="268450"/>
            <a:ext cx="11051194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Filtering (1)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IMDB Metadata Extraction</a:t>
            </a:r>
            <a:endParaRPr sz="4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9" name="Google Shape;589;p22"/>
          <p:cNvSpPr txBox="1"/>
          <p:nvPr/>
        </p:nvSpPr>
        <p:spPr>
          <a:xfrm>
            <a:off x="854281" y="3226115"/>
            <a:ext cx="4301036" cy="2677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Production Company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 5 Actors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Director/s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Writer/s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Producer/s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Composer/s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0" name="Google Shape;59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987" y="2476305"/>
            <a:ext cx="6877226" cy="41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27035" y="4041859"/>
            <a:ext cx="2276672" cy="1110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22"/>
          <p:cNvPicPr preferRelativeResize="0"/>
          <p:nvPr/>
        </p:nvPicPr>
        <p:blipFill rotWithShape="1">
          <a:blip r:embed="rId5">
            <a:alphaModFix/>
          </a:blip>
          <a:srcRect l="50508" r="1011"/>
          <a:stretch/>
        </p:blipFill>
        <p:spPr>
          <a:xfrm>
            <a:off x="8335220" y="2620537"/>
            <a:ext cx="3096121" cy="3914313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22"/>
          <p:cNvSpPr/>
          <p:nvPr/>
        </p:nvSpPr>
        <p:spPr>
          <a:xfrm rot="5400000">
            <a:off x="9034192" y="3926808"/>
            <a:ext cx="2789765" cy="1937626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23"/>
          <p:cNvSpPr txBox="1"/>
          <p:nvPr/>
        </p:nvSpPr>
        <p:spPr>
          <a:xfrm>
            <a:off x="513079" y="268450"/>
            <a:ext cx="11042101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Filtering (2)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IMDB Metadata Results Processing</a:t>
            </a:r>
            <a:endParaRPr sz="4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00" name="Google Shape;600;p23"/>
          <p:cNvPicPr preferRelativeResize="0"/>
          <p:nvPr/>
        </p:nvPicPr>
        <p:blipFill rotWithShape="1">
          <a:blip r:embed="rId3">
            <a:alphaModFix/>
          </a:blip>
          <a:srcRect t="7546" b="10489"/>
          <a:stretch/>
        </p:blipFill>
        <p:spPr>
          <a:xfrm>
            <a:off x="353085" y="3532440"/>
            <a:ext cx="11202096" cy="2787805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23"/>
          <p:cNvSpPr/>
          <p:nvPr/>
        </p:nvSpPr>
        <p:spPr>
          <a:xfrm>
            <a:off x="513080" y="6066264"/>
            <a:ext cx="1111749" cy="253981"/>
          </a:xfrm>
          <a:prstGeom prst="rect">
            <a:avLst/>
          </a:prstGeom>
          <a:solidFill>
            <a:srgbClr val="FFFF00">
              <a:alpha val="24313"/>
            </a:srgbClr>
          </a:solidFill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2" name="Google Shape;602;p23"/>
          <p:cNvSpPr txBox="1"/>
          <p:nvPr/>
        </p:nvSpPr>
        <p:spPr>
          <a:xfrm>
            <a:off x="1624829" y="2452087"/>
            <a:ext cx="7452263" cy="9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1644 movies (of 1682) were found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Extensive processing needed…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4"/>
          <p:cNvSpPr txBox="1"/>
          <p:nvPr/>
        </p:nvSpPr>
        <p:spPr>
          <a:xfrm>
            <a:off x="479834" y="289933"/>
            <a:ext cx="11153406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Filtering (3)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Implementation via Cosine Similarity</a:t>
            </a:r>
            <a:endParaRPr sz="4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09" name="Google Shape;609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63739" y="3493721"/>
            <a:ext cx="4269501" cy="3289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022" y="3363400"/>
            <a:ext cx="6225569" cy="3137761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4"/>
          <p:cNvSpPr/>
          <p:nvPr/>
        </p:nvSpPr>
        <p:spPr>
          <a:xfrm>
            <a:off x="6334989" y="3493721"/>
            <a:ext cx="398108" cy="2756449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12" name="Google Shape;612;p24"/>
          <p:cNvSpPr txBox="1"/>
          <p:nvPr/>
        </p:nvSpPr>
        <p:spPr>
          <a:xfrm>
            <a:off x="388508" y="2513591"/>
            <a:ext cx="4909171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#1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Identifying User’s Top Preferences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24"/>
          <p:cNvSpPr txBox="1"/>
          <p:nvPr/>
        </p:nvSpPr>
        <p:spPr>
          <a:xfrm>
            <a:off x="7080908" y="2513591"/>
            <a:ext cx="4909171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Step #2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– Identifying similar movies via Cosine Similarity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24"/>
          <p:cNvSpPr/>
          <p:nvPr/>
        </p:nvSpPr>
        <p:spPr>
          <a:xfrm>
            <a:off x="139220" y="3508840"/>
            <a:ext cx="6195769" cy="286542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54"/>
          <p:cNvSpPr txBox="1"/>
          <p:nvPr/>
        </p:nvSpPr>
        <p:spPr>
          <a:xfrm>
            <a:off x="611109" y="313006"/>
            <a:ext cx="11188123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Filtering (4) – </a:t>
            </a:r>
            <a:b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 of 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241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movies</a:t>
            </a:r>
            <a:endParaRPr sz="4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21" name="Google Shape;621;p54"/>
          <p:cNvPicPr preferRelativeResize="0"/>
          <p:nvPr/>
        </p:nvPicPr>
        <p:blipFill rotWithShape="1">
          <a:blip r:embed="rId3">
            <a:alphaModFix/>
          </a:blip>
          <a:srcRect r="3904" b="1428"/>
          <a:stretch/>
        </p:blipFill>
        <p:spPr>
          <a:xfrm>
            <a:off x="550151" y="2897694"/>
            <a:ext cx="5402501" cy="3484998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2" name="Google Shape;622;p54"/>
          <p:cNvPicPr preferRelativeResize="0"/>
          <p:nvPr/>
        </p:nvPicPr>
        <p:blipFill rotWithShape="1">
          <a:blip r:embed="rId4">
            <a:alphaModFix/>
          </a:blip>
          <a:srcRect r="5260"/>
          <a:stretch/>
        </p:blipFill>
        <p:spPr>
          <a:xfrm>
            <a:off x="6014222" y="2901632"/>
            <a:ext cx="5451991" cy="3476533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23" name="Google Shape;623;p54"/>
          <p:cNvSpPr/>
          <p:nvPr/>
        </p:nvSpPr>
        <p:spPr>
          <a:xfrm>
            <a:off x="562015" y="2317045"/>
            <a:ext cx="158729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Genre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54"/>
          <p:cNvSpPr/>
          <p:nvPr/>
        </p:nvSpPr>
        <p:spPr>
          <a:xfrm>
            <a:off x="6224957" y="2317045"/>
            <a:ext cx="21018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Metadata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54"/>
          <p:cNvSpPr/>
          <p:nvPr/>
        </p:nvSpPr>
        <p:spPr>
          <a:xfrm>
            <a:off x="914400" y="3829615"/>
            <a:ext cx="2966523" cy="176545"/>
          </a:xfrm>
          <a:prstGeom prst="rect">
            <a:avLst/>
          </a:prstGeom>
          <a:solidFill>
            <a:srgbClr val="B31166">
              <a:alpha val="29803"/>
            </a:srgbClr>
          </a:solidFill>
          <a:ln w="25400" cap="flat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54"/>
          <p:cNvSpPr/>
          <p:nvPr/>
        </p:nvSpPr>
        <p:spPr>
          <a:xfrm>
            <a:off x="6459648" y="3782840"/>
            <a:ext cx="2948414" cy="181067"/>
          </a:xfrm>
          <a:prstGeom prst="rect">
            <a:avLst/>
          </a:prstGeom>
          <a:solidFill>
            <a:srgbClr val="B31166">
              <a:alpha val="29803"/>
            </a:srgbClr>
          </a:solidFill>
          <a:ln w="25400" cap="flat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54"/>
          <p:cNvSpPr/>
          <p:nvPr/>
        </p:nvSpPr>
        <p:spPr>
          <a:xfrm>
            <a:off x="6459648" y="5750460"/>
            <a:ext cx="2948414" cy="181067"/>
          </a:xfrm>
          <a:prstGeom prst="rect">
            <a:avLst/>
          </a:prstGeom>
          <a:solidFill>
            <a:srgbClr val="F2BE87">
              <a:alpha val="29803"/>
            </a:srgbClr>
          </a:solidFill>
          <a:ln w="25400" cap="flat" cmpd="sng">
            <a:solidFill>
              <a:srgbClr val="C46F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54"/>
          <p:cNvSpPr/>
          <p:nvPr/>
        </p:nvSpPr>
        <p:spPr>
          <a:xfrm>
            <a:off x="914400" y="4010684"/>
            <a:ext cx="2966523" cy="176545"/>
          </a:xfrm>
          <a:prstGeom prst="rect">
            <a:avLst/>
          </a:prstGeom>
          <a:solidFill>
            <a:srgbClr val="F2BE87">
              <a:alpha val="29803"/>
            </a:srgbClr>
          </a:solidFill>
          <a:ln w="25400" cap="flat" cmpd="sng">
            <a:solidFill>
              <a:srgbClr val="C46F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54"/>
          <p:cNvSpPr/>
          <p:nvPr/>
        </p:nvSpPr>
        <p:spPr>
          <a:xfrm>
            <a:off x="6459648" y="4504095"/>
            <a:ext cx="2948414" cy="181067"/>
          </a:xfrm>
          <a:prstGeom prst="rect">
            <a:avLst/>
          </a:prstGeom>
          <a:solidFill>
            <a:srgbClr val="C2A4F7">
              <a:alpha val="29803"/>
            </a:srgbClr>
          </a:solidFill>
          <a:ln w="25400" cap="flat" cmpd="sng">
            <a:solidFill>
              <a:srgbClr val="420E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54"/>
          <p:cNvSpPr/>
          <p:nvPr/>
        </p:nvSpPr>
        <p:spPr>
          <a:xfrm>
            <a:off x="914400" y="5976797"/>
            <a:ext cx="2966523" cy="176545"/>
          </a:xfrm>
          <a:prstGeom prst="rect">
            <a:avLst/>
          </a:prstGeom>
          <a:solidFill>
            <a:srgbClr val="C2A4F7">
              <a:alpha val="29803"/>
            </a:srgbClr>
          </a:solidFill>
          <a:ln w="25400" cap="flat" cmpd="sng">
            <a:solidFill>
              <a:srgbClr val="420E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4"/>
          <p:cNvSpPr/>
          <p:nvPr/>
        </p:nvSpPr>
        <p:spPr>
          <a:xfrm>
            <a:off x="914400" y="4898678"/>
            <a:ext cx="2966523" cy="176545"/>
          </a:xfrm>
          <a:prstGeom prst="rect">
            <a:avLst/>
          </a:prstGeom>
          <a:solidFill>
            <a:srgbClr val="E58AE2">
              <a:alpha val="29803"/>
            </a:srgbClr>
          </a:solidFill>
          <a:ln w="25400" cap="flat" cmpd="sng">
            <a:solidFill>
              <a:srgbClr val="7018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4"/>
          <p:cNvSpPr/>
          <p:nvPr/>
        </p:nvSpPr>
        <p:spPr>
          <a:xfrm>
            <a:off x="6459648" y="4676115"/>
            <a:ext cx="2948414" cy="181067"/>
          </a:xfrm>
          <a:prstGeom prst="rect">
            <a:avLst/>
          </a:prstGeom>
          <a:solidFill>
            <a:srgbClr val="E58AE2">
              <a:alpha val="29803"/>
            </a:srgbClr>
          </a:solidFill>
          <a:ln w="25400" cap="flat" cmpd="sng">
            <a:solidFill>
              <a:srgbClr val="70186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4"/>
          <p:cNvSpPr/>
          <p:nvPr/>
        </p:nvSpPr>
        <p:spPr>
          <a:xfrm>
            <a:off x="914400" y="4372822"/>
            <a:ext cx="2966523" cy="176545"/>
          </a:xfrm>
          <a:prstGeom prst="rect">
            <a:avLst/>
          </a:prstGeom>
          <a:solidFill>
            <a:srgbClr val="B0B0B0">
              <a:alpha val="29803"/>
            </a:srgbClr>
          </a:solidFill>
          <a:ln w="25400" cap="flat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4"/>
          <p:cNvSpPr/>
          <p:nvPr/>
        </p:nvSpPr>
        <p:spPr>
          <a:xfrm>
            <a:off x="6459648" y="5566375"/>
            <a:ext cx="2948414" cy="181067"/>
          </a:xfrm>
          <a:prstGeom prst="rect">
            <a:avLst/>
          </a:prstGeom>
          <a:solidFill>
            <a:srgbClr val="B0B0B0">
              <a:alpha val="29803"/>
            </a:srgbClr>
          </a:solidFill>
          <a:ln w="25400" cap="flat" cmpd="sng">
            <a:solidFill>
              <a:srgbClr val="17171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4"/>
          <p:cNvSpPr/>
          <p:nvPr/>
        </p:nvSpPr>
        <p:spPr>
          <a:xfrm>
            <a:off x="914400" y="5079747"/>
            <a:ext cx="2966523" cy="176545"/>
          </a:xfrm>
          <a:prstGeom prst="rect">
            <a:avLst/>
          </a:prstGeom>
          <a:solidFill>
            <a:srgbClr val="92D050">
              <a:alpha val="29803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4"/>
          <p:cNvSpPr/>
          <p:nvPr/>
        </p:nvSpPr>
        <p:spPr>
          <a:xfrm>
            <a:off x="6459648" y="4143467"/>
            <a:ext cx="2948414" cy="181067"/>
          </a:xfrm>
          <a:prstGeom prst="rect">
            <a:avLst/>
          </a:prstGeom>
          <a:solidFill>
            <a:srgbClr val="92D050">
              <a:alpha val="29803"/>
            </a:srgbClr>
          </a:solidFill>
          <a:ln w="25400" cap="flat" cmpd="sng">
            <a:solidFill>
              <a:srgbClr val="00B05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54"/>
          <p:cNvSpPr/>
          <p:nvPr/>
        </p:nvSpPr>
        <p:spPr>
          <a:xfrm>
            <a:off x="914400" y="4717609"/>
            <a:ext cx="2966523" cy="176545"/>
          </a:xfrm>
          <a:prstGeom prst="rect">
            <a:avLst/>
          </a:prstGeom>
          <a:solidFill>
            <a:srgbClr val="00B0F0">
              <a:alpha val="29803"/>
            </a:srgbClr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54"/>
          <p:cNvSpPr/>
          <p:nvPr/>
        </p:nvSpPr>
        <p:spPr>
          <a:xfrm>
            <a:off x="6459648" y="4859444"/>
            <a:ext cx="2948414" cy="181067"/>
          </a:xfrm>
          <a:prstGeom prst="rect">
            <a:avLst/>
          </a:prstGeom>
          <a:solidFill>
            <a:srgbClr val="00B0F0">
              <a:alpha val="29803"/>
            </a:srgbClr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54"/>
          <p:cNvSpPr/>
          <p:nvPr/>
        </p:nvSpPr>
        <p:spPr>
          <a:xfrm>
            <a:off x="914400" y="4553891"/>
            <a:ext cx="2966523" cy="176545"/>
          </a:xfrm>
          <a:prstGeom prst="rect">
            <a:avLst/>
          </a:prstGeom>
          <a:solidFill>
            <a:srgbClr val="FFC000">
              <a:alpha val="29803"/>
            </a:srgbClr>
          </a:solidFill>
          <a:ln w="25400" cap="flat" cmpd="sng">
            <a:solidFill>
              <a:srgbClr val="824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54"/>
          <p:cNvSpPr/>
          <p:nvPr/>
        </p:nvSpPr>
        <p:spPr>
          <a:xfrm>
            <a:off x="6459648" y="5048805"/>
            <a:ext cx="2948414" cy="181067"/>
          </a:xfrm>
          <a:prstGeom prst="rect">
            <a:avLst/>
          </a:prstGeom>
          <a:solidFill>
            <a:srgbClr val="FFC000">
              <a:alpha val="29803"/>
            </a:srgbClr>
          </a:solidFill>
          <a:ln w="25400" cap="flat" cmpd="sng">
            <a:solidFill>
              <a:srgbClr val="824A0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54"/>
          <p:cNvSpPr/>
          <p:nvPr/>
        </p:nvSpPr>
        <p:spPr>
          <a:xfrm>
            <a:off x="914400" y="5254782"/>
            <a:ext cx="2966523" cy="176545"/>
          </a:xfrm>
          <a:prstGeom prst="rect">
            <a:avLst/>
          </a:prstGeom>
          <a:solidFill>
            <a:srgbClr val="FF0000">
              <a:alpha val="29803"/>
            </a:srgbClr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54"/>
          <p:cNvSpPr/>
          <p:nvPr/>
        </p:nvSpPr>
        <p:spPr>
          <a:xfrm>
            <a:off x="6459648" y="4318502"/>
            <a:ext cx="2948414" cy="181067"/>
          </a:xfrm>
          <a:prstGeom prst="rect">
            <a:avLst/>
          </a:prstGeom>
          <a:solidFill>
            <a:srgbClr val="FF0000">
              <a:alpha val="29803"/>
            </a:srgbClr>
          </a:solidFill>
          <a:ln w="25400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54"/>
          <p:cNvSpPr/>
          <p:nvPr/>
        </p:nvSpPr>
        <p:spPr>
          <a:xfrm>
            <a:off x="6459648" y="5227626"/>
            <a:ext cx="2948414" cy="181067"/>
          </a:xfrm>
          <a:prstGeom prst="rect">
            <a:avLst/>
          </a:prstGeom>
          <a:solidFill>
            <a:srgbClr val="A9AEF5">
              <a:alpha val="29803"/>
            </a:srgbClr>
          </a:solidFill>
          <a:ln w="25400" cap="flat" cmpd="sng">
            <a:solidFill>
              <a:srgbClr val="2007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54"/>
          <p:cNvSpPr/>
          <p:nvPr/>
        </p:nvSpPr>
        <p:spPr>
          <a:xfrm>
            <a:off x="914400" y="6151832"/>
            <a:ext cx="2966523" cy="176545"/>
          </a:xfrm>
          <a:prstGeom prst="rect">
            <a:avLst/>
          </a:prstGeom>
          <a:solidFill>
            <a:srgbClr val="A9AEF5">
              <a:alpha val="29803"/>
            </a:srgbClr>
          </a:solidFill>
          <a:ln w="25400" cap="flat" cmpd="sng">
            <a:solidFill>
              <a:srgbClr val="2007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54"/>
          <p:cNvSpPr/>
          <p:nvPr/>
        </p:nvSpPr>
        <p:spPr>
          <a:xfrm>
            <a:off x="6459648" y="3966921"/>
            <a:ext cx="2948414" cy="181067"/>
          </a:xfrm>
          <a:prstGeom prst="rect">
            <a:avLst/>
          </a:prstGeom>
          <a:solidFill>
            <a:srgbClr val="E7F1AD">
              <a:alpha val="29803"/>
            </a:srgbClr>
          </a:solidFill>
          <a:ln w="25400" cap="flat" cmpd="sng">
            <a:solidFill>
              <a:srgbClr val="6B79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54"/>
          <p:cNvSpPr/>
          <p:nvPr/>
        </p:nvSpPr>
        <p:spPr>
          <a:xfrm>
            <a:off x="914400" y="5448678"/>
            <a:ext cx="2966523" cy="176545"/>
          </a:xfrm>
          <a:prstGeom prst="rect">
            <a:avLst/>
          </a:prstGeom>
          <a:solidFill>
            <a:srgbClr val="E7F1AD">
              <a:alpha val="29803"/>
            </a:srgbClr>
          </a:solidFill>
          <a:ln w="25400" cap="flat" cmpd="sng">
            <a:solidFill>
              <a:srgbClr val="6B79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54"/>
          <p:cNvSpPr/>
          <p:nvPr/>
        </p:nvSpPr>
        <p:spPr>
          <a:xfrm>
            <a:off x="6459648" y="5409436"/>
            <a:ext cx="2948414" cy="181067"/>
          </a:xfrm>
          <a:prstGeom prst="rect">
            <a:avLst/>
          </a:prstGeom>
          <a:solidFill>
            <a:srgbClr val="00FFFF">
              <a:alpha val="29803"/>
            </a:srgbClr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4"/>
          <p:cNvSpPr/>
          <p:nvPr/>
        </p:nvSpPr>
        <p:spPr>
          <a:xfrm>
            <a:off x="914400" y="5809309"/>
            <a:ext cx="2966523" cy="176545"/>
          </a:xfrm>
          <a:prstGeom prst="rect">
            <a:avLst/>
          </a:prstGeom>
          <a:solidFill>
            <a:srgbClr val="00FFFF">
              <a:alpha val="29803"/>
            </a:srgbClr>
          </a:solidFill>
          <a:ln w="25400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 rotWithShape="1">
          <a:blip r:embed="rId3">
            <a:alphaModFix/>
          </a:blip>
          <a:srcRect l="4250" t="33184" r="69167" b="37481"/>
          <a:stretch/>
        </p:blipFill>
        <p:spPr>
          <a:xfrm>
            <a:off x="6013111" y="2820762"/>
            <a:ext cx="5936395" cy="3684659"/>
          </a:xfrm>
          <a:prstGeom prst="rect">
            <a:avLst/>
          </a:prstGeom>
          <a:noFill/>
          <a:ln w="9525" cap="flat" cmpd="sng">
            <a:solidFill>
              <a:srgbClr val="BD3C1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55" name="Google Shape;655;p27"/>
          <p:cNvPicPr preferRelativeResize="0"/>
          <p:nvPr/>
        </p:nvPicPr>
        <p:blipFill rotWithShape="1">
          <a:blip r:embed="rId4">
            <a:alphaModFix/>
          </a:blip>
          <a:srcRect l="4126" t="35185" r="71207" b="34963"/>
          <a:stretch/>
        </p:blipFill>
        <p:spPr>
          <a:xfrm>
            <a:off x="550441" y="2821280"/>
            <a:ext cx="5412969" cy="3684842"/>
          </a:xfrm>
          <a:prstGeom prst="rect">
            <a:avLst/>
          </a:prstGeom>
          <a:noFill/>
          <a:ln w="9525" cap="flat" cmpd="sng">
            <a:solidFill>
              <a:srgbClr val="BD3C1A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56" name="Google Shape;656;p27"/>
          <p:cNvSpPr txBox="1"/>
          <p:nvPr/>
        </p:nvSpPr>
        <p:spPr>
          <a:xfrm>
            <a:off x="562015" y="313006"/>
            <a:ext cx="11237217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Content Filtering (5) – </a:t>
            </a:r>
            <a:b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 of </a:t>
            </a:r>
            <a:r>
              <a:rPr lang="en-US" sz="4000" b="1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1,682</a:t>
            </a: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movies</a:t>
            </a:r>
            <a:endParaRPr sz="4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7" name="Google Shape;657;p27"/>
          <p:cNvSpPr/>
          <p:nvPr/>
        </p:nvSpPr>
        <p:spPr>
          <a:xfrm>
            <a:off x="562015" y="2317045"/>
            <a:ext cx="158729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Genre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27"/>
          <p:cNvSpPr/>
          <p:nvPr/>
        </p:nvSpPr>
        <p:spPr>
          <a:xfrm>
            <a:off x="6224957" y="2317045"/>
            <a:ext cx="210185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By Metadata</a:t>
            </a:r>
            <a:endParaRPr sz="24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27"/>
          <p:cNvSpPr/>
          <p:nvPr/>
        </p:nvSpPr>
        <p:spPr>
          <a:xfrm>
            <a:off x="6878914" y="3793734"/>
            <a:ext cx="2738674" cy="181069"/>
          </a:xfrm>
          <a:prstGeom prst="rect">
            <a:avLst/>
          </a:prstGeom>
          <a:solidFill>
            <a:srgbClr val="EF9F8A">
              <a:alpha val="30588"/>
            </a:srgbClr>
          </a:solidFill>
          <a:ln w="25400" cap="flat" cmpd="sng">
            <a:solidFill>
              <a:srgbClr val="C46F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27"/>
          <p:cNvSpPr/>
          <p:nvPr/>
        </p:nvSpPr>
        <p:spPr>
          <a:xfrm>
            <a:off x="978703" y="4003738"/>
            <a:ext cx="2738674" cy="181069"/>
          </a:xfrm>
          <a:prstGeom prst="rect">
            <a:avLst/>
          </a:prstGeom>
          <a:solidFill>
            <a:srgbClr val="EF9F8A">
              <a:alpha val="30588"/>
            </a:srgbClr>
          </a:solidFill>
          <a:ln w="25400" cap="flat" cmpd="sng">
            <a:solidFill>
              <a:srgbClr val="C46F1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9"/>
          <p:cNvSpPr txBox="1"/>
          <p:nvPr/>
        </p:nvSpPr>
        <p:spPr>
          <a:xfrm>
            <a:off x="898475" y="200722"/>
            <a:ext cx="10330801" cy="483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Century Gothic"/>
              <a:buNone/>
            </a:pPr>
            <a:r>
              <a:rPr lang="en-US" sz="66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 Limitation &amp; Mitigations</a:t>
            </a:r>
            <a:endParaRPr sz="540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endParaRPr sz="4800" b="0" i="0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30"/>
          <p:cNvSpPr txBox="1"/>
          <p:nvPr/>
        </p:nvSpPr>
        <p:spPr>
          <a:xfrm>
            <a:off x="1014761" y="313006"/>
            <a:ext cx="10784471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Recommendation Model Limitations (1) </a:t>
            </a:r>
            <a:b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Limits &amp; Weaknesses</a:t>
            </a:r>
            <a:endParaRPr sz="4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73" name="Google Shape;673;p30"/>
          <p:cNvSpPr txBox="1"/>
          <p:nvPr/>
        </p:nvSpPr>
        <p:spPr>
          <a:xfrm>
            <a:off x="590283" y="2408807"/>
            <a:ext cx="11475337" cy="409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High Variance of Data 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(diverse movies / users / ratings)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Unbalanced Data 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(‘Popular Items’ vs. ‘Niche’)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Absence of ‘Ground Truth’ 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(cases of no ‘Actual’ User-Rating)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New Users / Movies 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(very few data)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‘Eccentric’ Movies </a:t>
            </a:r>
            <a:r>
              <a:rPr lang="en-US" sz="20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(extremely liked by certain users and extremely disliked by others)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Equivocal Definition of Thresholds for ‘Valuable’ Data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</a:pPr>
            <a:r>
              <a:rPr lang="en-US" sz="20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Absence of ‘Holistic Evaluation Scenario’</a:t>
            </a:r>
            <a:endParaRPr sz="2000" b="1" i="0" u="none" strike="noStrike" cap="none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"/>
          <p:cNvSpPr txBox="1">
            <a:spLocks noGrp="1"/>
          </p:cNvSpPr>
          <p:nvPr>
            <p:ph type="title"/>
          </p:nvPr>
        </p:nvSpPr>
        <p:spPr>
          <a:xfrm>
            <a:off x="998836" y="2381818"/>
            <a:ext cx="9706334" cy="182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Century Gothic"/>
              <a:buNone/>
            </a:pPr>
            <a:r>
              <a:rPr lang="en-US" sz="6600" dirty="0"/>
              <a:t>Reminders (from Part 1)</a:t>
            </a:r>
            <a:endParaRPr sz="48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1"/>
          <p:cNvSpPr txBox="1"/>
          <p:nvPr/>
        </p:nvSpPr>
        <p:spPr>
          <a:xfrm>
            <a:off x="710800" y="2252691"/>
            <a:ext cx="11481200" cy="4365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‘Cross Validation’ in Model Selection process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(‘training’ based on </a:t>
            </a:r>
            <a:r>
              <a:rPr lang="en-US" sz="1800" b="0" i="0" u="sng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all movies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Careful Selection of ‘Valuable’ Data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(to achieve high-quality results)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‘Risk Distribution’ </a:t>
            </a:r>
            <a:r>
              <a:rPr lang="en-US" sz="1800" b="0" i="0" u="none" strike="noStrike" cap="none" dirty="0" smtClean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(to mitigate ‘Bias’)</a:t>
            </a:r>
            <a:r>
              <a:rPr lang="en-US" sz="1800" b="1" i="0" u="none" strike="noStrike" cap="none" dirty="0" smtClean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3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Several Paradigms of Recommendation Systems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(collaborative, Content)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3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Several Models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628650" marR="0" lvl="3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(Basic Algorithms, K-NN inspired, Matrix Factorization-based, Slope One, Co-Clustering)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3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Several Datasets per Model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(Ratings&gt;=1,&gt;=5, ,&gt;=20 ,&gt;=50 &gt;=100)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71550" marR="0" lvl="3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Using Several Performance Measures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(RMSE, MAE, ‘Hit-Rate’)</a:t>
            </a:r>
            <a:endParaRPr sz="1800" b="0" i="0" u="none" strike="noStrike" cap="none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80" name="Google Shape;680;p31"/>
          <p:cNvSpPr txBox="1"/>
          <p:nvPr/>
        </p:nvSpPr>
        <p:spPr>
          <a:xfrm>
            <a:off x="1014761" y="313006"/>
            <a:ext cx="10784471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entury Gothic"/>
              <a:buNone/>
            </a:pP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Recommendation Model Limitations (2) </a:t>
            </a:r>
            <a:b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40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Mitigations</a:t>
            </a:r>
            <a:endParaRPr sz="40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32"/>
          <p:cNvSpPr txBox="1"/>
          <p:nvPr/>
        </p:nvSpPr>
        <p:spPr>
          <a:xfrm>
            <a:off x="898475" y="200722"/>
            <a:ext cx="10330801" cy="483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Century Gothic"/>
              <a:buNone/>
            </a:pPr>
            <a:r>
              <a:rPr lang="en-US" sz="66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 &amp;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Century Gothic"/>
              <a:buNone/>
            </a:pPr>
            <a:r>
              <a:rPr lang="en-US" sz="66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Future Work</a:t>
            </a:r>
            <a:endParaRPr sz="5400" b="0" i="0" u="none" strike="noStrike" cap="none" dirty="0">
              <a:solidFill>
                <a:schemeClr val="l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endParaRPr sz="4800" b="0" i="0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3"/>
          <p:cNvSpPr txBox="1">
            <a:spLocks noGrp="1"/>
          </p:cNvSpPr>
          <p:nvPr>
            <p:ph type="title"/>
          </p:nvPr>
        </p:nvSpPr>
        <p:spPr>
          <a:xfrm>
            <a:off x="824460" y="446820"/>
            <a:ext cx="10230210" cy="1961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entury Gothic"/>
              <a:buNone/>
            </a:pPr>
            <a:r>
              <a:rPr lang="en-US" sz="4800" dirty="0">
                <a:solidFill>
                  <a:schemeClr val="lt1"/>
                </a:solidFill>
              </a:rPr>
              <a:t>Conclusions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693" name="Google Shape;693;p33"/>
          <p:cNvSpPr txBox="1"/>
          <p:nvPr/>
        </p:nvSpPr>
        <p:spPr>
          <a:xfrm>
            <a:off x="211873" y="2266227"/>
            <a:ext cx="11734800" cy="431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Relationship Understanding for Pre-processing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(Movies ⬄ Ratings ⬄ Users)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‘Collaborative Filtering’ ‘Valuable Data’ Trade-Off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4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 Integrity vs. ‘Long-Tail’ Leverage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lvl="0" indent="-3429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dirty="0" smtClean="0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'Content </a:t>
            </a:r>
            <a:r>
              <a:rPr lang="en-US" sz="1800" b="1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</a:rPr>
              <a:t>Based’ Recommendations </a:t>
            </a:r>
            <a:r>
              <a:rPr lang="en-US" smtClean="0"/>
              <a:t>–</a:t>
            </a:r>
            <a:r>
              <a:rPr lang="en-US" sz="1800" smtClean="0">
                <a:latin typeface="Century Gothic" panose="020B0502020202020204" pitchFamily="34" charset="0"/>
              </a:rPr>
              <a:t> the 'right </a:t>
            </a:r>
            <a:r>
              <a:rPr lang="en-US" sz="1800" dirty="0">
                <a:latin typeface="Century Gothic" panose="020B0502020202020204" pitchFamily="34" charset="0"/>
              </a:rPr>
              <a:t>content' </a:t>
            </a:r>
            <a:r>
              <a:rPr lang="en-US" sz="1800" dirty="0" smtClean="0">
                <a:latin typeface="Century Gothic" panose="020B0502020202020204" pitchFamily="34" charset="0"/>
              </a:rPr>
              <a:t>is crucial for obtaining the </a:t>
            </a:r>
            <a:r>
              <a:rPr lang="en-US" sz="1800" dirty="0">
                <a:latin typeface="Century Gothic" panose="020B0502020202020204" pitchFamily="34" charset="0"/>
              </a:rPr>
              <a:t>'right items' </a:t>
            </a:r>
            <a:endParaRPr lang="en-US" sz="1800" dirty="0" smtClean="0">
              <a:latin typeface="Century Gothic" panose="020B0502020202020204" pitchFamily="34" charset="0"/>
            </a:endParaRPr>
          </a:p>
          <a:p>
            <a:pPr marL="342900" lvl="0" indent="-342900">
              <a:lnSpc>
                <a:spcPct val="150000"/>
              </a:lnSpc>
              <a:spcBef>
                <a:spcPts val="1000"/>
              </a:spcBef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 smtClean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</a:t>
            </a: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Risk Distribution’ for </a:t>
            </a:r>
            <a:r>
              <a:rPr lang="en-US" sz="1800" b="1" i="0" u="none" strike="noStrike" cap="none" dirty="0" smtClean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‘Bias’ Mitigation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Using inputs from various models - recommendation system paradigms / models / datasets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‘Recommendation Systems’ produce best results for ‘Mainstream’ users / items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(non-eccentric)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Best Model for ‘MovieLens’ dataset: </a:t>
            </a:r>
            <a:r>
              <a:rPr lang="en-US" sz="1800" b="0" i="0" u="sng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KNNBaseline | CV=10 </a:t>
            </a:r>
            <a:endParaRPr sz="1800" b="0" i="0" u="sng" strike="noStrike" cap="none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Performance Measures:    </a:t>
            </a:r>
            <a:r>
              <a:rPr lang="en-US" sz="1800" b="0" i="0" u="sng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‘RMSE’: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0.93   ;   </a:t>
            </a:r>
            <a:r>
              <a:rPr lang="en-US" sz="1800" b="0" i="0" u="sng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‘MAE’: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0.73   ;    </a:t>
            </a:r>
            <a:r>
              <a:rPr lang="en-US" sz="1800" b="0" i="0" u="sng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‘Hit Rate’: </a:t>
            </a:r>
            <a:r>
              <a:rPr lang="en-US" sz="1800" b="0" i="0" u="none" strike="noStrike" cap="none" dirty="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0.6</a:t>
            </a:r>
            <a:endParaRPr sz="1800" b="0" i="0" u="none" strike="noStrike" cap="none" dirty="0">
              <a:solidFill>
                <a:srgbClr val="3F3F3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4"/>
          <p:cNvSpPr txBox="1">
            <a:spLocks noGrp="1"/>
          </p:cNvSpPr>
          <p:nvPr>
            <p:ph type="title"/>
          </p:nvPr>
        </p:nvSpPr>
        <p:spPr>
          <a:xfrm>
            <a:off x="720057" y="954564"/>
            <a:ext cx="9951660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lang="en-US" sz="4400" dirty="0"/>
              <a:t>Recommendations for Future Work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700" name="Google Shape;700;p34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01" name="Google Shape;701;p34"/>
          <p:cNvSpPr txBox="1">
            <a:spLocks noGrp="1"/>
          </p:cNvSpPr>
          <p:nvPr>
            <p:ph type="body" idx="1"/>
          </p:nvPr>
        </p:nvSpPr>
        <p:spPr>
          <a:xfrm>
            <a:off x="0" y="2224224"/>
            <a:ext cx="12058727" cy="4466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/>
              <a:t>Advanced Content Filtering </a:t>
            </a:r>
            <a:r>
              <a:rPr lang="en-US" dirty="0" smtClean="0"/>
              <a:t>(e.g. </a:t>
            </a:r>
            <a:r>
              <a:rPr lang="en-US" dirty="0"/>
              <a:t>‘Storyline’ Text Mining)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/>
              <a:t>Demographic (Segmentation) </a:t>
            </a:r>
            <a:r>
              <a:rPr lang="en-US" dirty="0"/>
              <a:t>based Recommendations System (for new users)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/>
              <a:t>‘Hybrid’ Recommendation Models </a:t>
            </a:r>
            <a:r>
              <a:rPr lang="en-US" dirty="0" smtClean="0"/>
              <a:t>(e.g. </a:t>
            </a:r>
            <a:r>
              <a:rPr lang="en-US" dirty="0"/>
              <a:t>‘Content’ + ‘Collaborative’)</a:t>
            </a:r>
            <a:endParaRPr dirty="0"/>
          </a:p>
          <a:p>
            <a:pPr marL="342900" lvl="0" indent="-3429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440"/>
              <a:buChar char="►"/>
            </a:pPr>
            <a:r>
              <a:rPr lang="en-US" b="1" dirty="0"/>
              <a:t>Advanced User-Labeling &amp; Movie Segmentation </a:t>
            </a:r>
            <a:r>
              <a:rPr lang="en-US" dirty="0"/>
              <a:t>(Providing </a:t>
            </a:r>
            <a:r>
              <a:rPr lang="en-US" b="1" dirty="0"/>
              <a:t>‘</a:t>
            </a:r>
            <a:r>
              <a:rPr lang="en-US" dirty="0"/>
              <a:t>Top’ recommendations for each User-Label)</a:t>
            </a:r>
            <a:endParaRPr dirty="0"/>
          </a:p>
          <a:p>
            <a:pPr marL="742950" lvl="1" indent="-28575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u="sng" dirty="0"/>
              <a:t>Methods &amp; Techniques:</a:t>
            </a:r>
            <a:endParaRPr dirty="0"/>
          </a:p>
          <a:p>
            <a:pPr marL="1143000" lvl="2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 b="1" u="sng" dirty="0"/>
              <a:t>T-SNE</a:t>
            </a:r>
            <a:r>
              <a:rPr lang="en-US" sz="1600" dirty="0"/>
              <a:t> (t-distributed stochastic neighbor embedding) / Unsupervised Learning</a:t>
            </a:r>
            <a:endParaRPr dirty="0"/>
          </a:p>
          <a:p>
            <a:pPr marL="914400" lvl="2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 sz="1600" dirty="0"/>
              <a:t>  A dimensionality reduction technique suited for visualizing high-dimensional data in a low-dimensional space</a:t>
            </a:r>
            <a:endParaRPr sz="1600" u="sng" dirty="0">
              <a:solidFill>
                <a:schemeClr val="hlink"/>
              </a:solidFill>
              <a:hlinkClick r:id="rId3"/>
            </a:endParaRPr>
          </a:p>
          <a:p>
            <a:pPr marL="1143000" lvl="2" indent="-228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80"/>
              <a:buChar char="►"/>
            </a:pPr>
            <a:r>
              <a:rPr lang="en-US" sz="1600" b="1" u="sng" dirty="0"/>
              <a:t>GNN</a:t>
            </a:r>
            <a:r>
              <a:rPr lang="en-US" sz="1600" dirty="0"/>
              <a:t>  (Graph Neural Networks) / Semi-Supervised Learning</a:t>
            </a:r>
            <a:endParaRPr dirty="0"/>
          </a:p>
          <a:p>
            <a:pPr marL="914400" lvl="2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80"/>
              <a:buNone/>
            </a:pPr>
            <a:r>
              <a:rPr lang="en-US" sz="1600" dirty="0"/>
              <a:t>   Directed Graph containing embedded  information </a:t>
            </a:r>
            <a:r>
              <a:rPr lang="en-US" sz="1600" dirty="0" smtClean="0"/>
              <a:t>(e.g. </a:t>
            </a:r>
            <a:r>
              <a:rPr lang="en-US" sz="1600" dirty="0"/>
              <a:t>regarding relationships)</a:t>
            </a:r>
            <a:endParaRPr sz="1800" u="sng" dirty="0">
              <a:solidFill>
                <a:schemeClr val="hlink"/>
              </a:solidFill>
              <a:hlinkClick r:id="rId4"/>
            </a:endParaRPr>
          </a:p>
          <a:p>
            <a:pPr marL="342900" lvl="0" indent="-251459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40"/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2688" y="2136630"/>
            <a:ext cx="8257275" cy="3512512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5"/>
          <p:cNvSpPr txBox="1">
            <a:spLocks noGrp="1"/>
          </p:cNvSpPr>
          <p:nvPr>
            <p:ph type="title"/>
          </p:nvPr>
        </p:nvSpPr>
        <p:spPr>
          <a:xfrm>
            <a:off x="2426373" y="2876037"/>
            <a:ext cx="7539900" cy="19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0"/>
              <a:buFont typeface="Century Gothic"/>
              <a:buNone/>
            </a:pPr>
            <a:r>
              <a:rPr lang="en-US" sz="11500" b="1" dirty="0">
                <a:solidFill>
                  <a:schemeClr val="dk1"/>
                </a:solidFill>
              </a:rPr>
              <a:t>Thank You</a:t>
            </a:r>
            <a:endParaRPr dirty="0"/>
          </a:p>
        </p:txBody>
      </p:sp>
      <p:pic>
        <p:nvPicPr>
          <p:cNvPr id="709" name="Google Shape;70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42600" y="5219024"/>
            <a:ext cx="1326414" cy="132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30280" y="3754024"/>
            <a:ext cx="1326414" cy="132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42600" y="2289025"/>
            <a:ext cx="1326414" cy="132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843" y="5294160"/>
            <a:ext cx="1326414" cy="132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735" y="3621825"/>
            <a:ext cx="1326414" cy="132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1384" y="2072595"/>
            <a:ext cx="1326414" cy="132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5210" y="4568975"/>
            <a:ext cx="3521585" cy="2289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"/>
          <p:cNvSpPr txBox="1">
            <a:spLocks noGrp="1"/>
          </p:cNvSpPr>
          <p:nvPr>
            <p:ph type="body" idx="1"/>
          </p:nvPr>
        </p:nvSpPr>
        <p:spPr>
          <a:xfrm>
            <a:off x="164125" y="2232165"/>
            <a:ext cx="8825659" cy="34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lang="en-US" b="1" u="sng" dirty="0"/>
              <a:t>3 sets of the Database:</a:t>
            </a:r>
            <a:endParaRPr b="1" u="sng" dirty="0"/>
          </a:p>
        </p:txBody>
      </p:sp>
      <p:pic>
        <p:nvPicPr>
          <p:cNvPr id="277" name="Google Shape;277;p4"/>
          <p:cNvPicPr preferRelativeResize="0"/>
          <p:nvPr/>
        </p:nvPicPr>
        <p:blipFill rotWithShape="1">
          <a:blip r:embed="rId3">
            <a:alphaModFix/>
          </a:blip>
          <a:srcRect l="3246" t="39670" r="71649" b="36859"/>
          <a:stretch/>
        </p:blipFill>
        <p:spPr>
          <a:xfrm>
            <a:off x="2113448" y="2773134"/>
            <a:ext cx="3254533" cy="171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"/>
          <p:cNvPicPr preferRelativeResize="0"/>
          <p:nvPr/>
        </p:nvPicPr>
        <p:blipFill rotWithShape="1">
          <a:blip r:embed="rId4">
            <a:alphaModFix/>
          </a:blip>
          <a:srcRect l="1875" t="31200" r="1564" b="31667"/>
          <a:stretch/>
        </p:blipFill>
        <p:spPr>
          <a:xfrm>
            <a:off x="1840523" y="4475441"/>
            <a:ext cx="9437008" cy="204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"/>
          <p:cNvPicPr preferRelativeResize="0"/>
          <p:nvPr/>
        </p:nvPicPr>
        <p:blipFill rotWithShape="1">
          <a:blip r:embed="rId5">
            <a:alphaModFix/>
          </a:blip>
          <a:srcRect l="2749" t="53149" r="76043" b="28333"/>
          <a:stretch/>
        </p:blipFill>
        <p:spPr>
          <a:xfrm>
            <a:off x="7608230" y="2716755"/>
            <a:ext cx="3745501" cy="183952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"/>
          <p:cNvSpPr txBox="1"/>
          <p:nvPr/>
        </p:nvSpPr>
        <p:spPr>
          <a:xfrm>
            <a:off x="956729" y="2709773"/>
            <a:ext cx="8194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"/>
          <p:cNvSpPr txBox="1"/>
          <p:nvPr/>
        </p:nvSpPr>
        <p:spPr>
          <a:xfrm>
            <a:off x="6421510" y="2709773"/>
            <a:ext cx="10567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4"/>
          <p:cNvSpPr txBox="1"/>
          <p:nvPr/>
        </p:nvSpPr>
        <p:spPr>
          <a:xfrm>
            <a:off x="867138" y="4290775"/>
            <a:ext cx="10390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Movies: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4"/>
          <p:cNvSpPr txBox="1"/>
          <p:nvPr/>
        </p:nvSpPr>
        <p:spPr>
          <a:xfrm>
            <a:off x="1187076" y="846073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Overview – Datasets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"/>
          <p:cNvSpPr txBox="1"/>
          <p:nvPr/>
        </p:nvSpPr>
        <p:spPr>
          <a:xfrm>
            <a:off x="1059919" y="3130942"/>
            <a:ext cx="5693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943</a:t>
            </a: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5" name="Google Shape;285;p4"/>
          <p:cNvSpPr txBox="1"/>
          <p:nvPr/>
        </p:nvSpPr>
        <p:spPr>
          <a:xfrm>
            <a:off x="6421510" y="3155606"/>
            <a:ext cx="10182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100,000</a:t>
            </a: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6" name="Google Shape;286;p4"/>
          <p:cNvSpPr txBox="1"/>
          <p:nvPr/>
        </p:nvSpPr>
        <p:spPr>
          <a:xfrm>
            <a:off x="972957" y="4724887"/>
            <a:ext cx="76174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1,682</a:t>
            </a: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87" name="Google Shape;287;p4"/>
          <p:cNvSpPr txBox="1"/>
          <p:nvPr/>
        </p:nvSpPr>
        <p:spPr>
          <a:xfrm rot="-1299658">
            <a:off x="8938569" y="1600214"/>
            <a:ext cx="2390177" cy="58477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REMINDER</a:t>
            </a:r>
            <a:endParaRPr sz="32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"/>
          <p:cNvSpPr txBox="1"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Overview – Goal</a:t>
            </a:r>
            <a:endParaRPr dirty="0"/>
          </a:p>
        </p:txBody>
      </p:sp>
      <p:sp>
        <p:nvSpPr>
          <p:cNvPr id="294" name="Google Shape;294;p5"/>
          <p:cNvSpPr txBox="1">
            <a:spLocks noGrp="1"/>
          </p:cNvSpPr>
          <p:nvPr>
            <p:ph type="body" idx="1"/>
          </p:nvPr>
        </p:nvSpPr>
        <p:spPr>
          <a:xfrm>
            <a:off x="259882" y="2396691"/>
            <a:ext cx="11826610" cy="38751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80"/>
              <a:buChar char="►"/>
            </a:pPr>
            <a:r>
              <a:rPr lang="en-US" sz="3600" b="1" dirty="0"/>
              <a:t>Classifying the problem: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en-US" sz="3200" dirty="0"/>
              <a:t>Recommendation system</a:t>
            </a:r>
            <a:endParaRPr dirty="0"/>
          </a:p>
          <a:p>
            <a:pPr marL="342900" lvl="0" indent="-3429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80"/>
              <a:buChar char="►"/>
            </a:pPr>
            <a:r>
              <a:rPr lang="en-US" sz="3600" b="1" dirty="0"/>
              <a:t>Goal:</a:t>
            </a:r>
            <a:endParaRPr dirty="0"/>
          </a:p>
          <a:p>
            <a:pPr marL="742950" lvl="1" indent="-2857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560"/>
              <a:buChar char="►"/>
            </a:pPr>
            <a:r>
              <a:rPr lang="en-US" sz="3200" dirty="0"/>
              <a:t>Recommend the 10 most relevant movies to each user</a:t>
            </a:r>
            <a:endParaRPr dirty="0"/>
          </a:p>
        </p:txBody>
      </p:sp>
      <p:pic>
        <p:nvPicPr>
          <p:cNvPr id="295" name="Google Shape;29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5240215"/>
            <a:ext cx="12192000" cy="1617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29620" y="5516672"/>
            <a:ext cx="587422" cy="106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14666" y="5516672"/>
            <a:ext cx="587422" cy="106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37178" y="5516670"/>
            <a:ext cx="587422" cy="106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9690" y="5516666"/>
            <a:ext cx="587422" cy="10648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4736" y="5516665"/>
            <a:ext cx="587422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"/>
          <p:cNvSpPr txBox="1"/>
          <p:nvPr/>
        </p:nvSpPr>
        <p:spPr>
          <a:xfrm rot="-1299658">
            <a:off x="8774034" y="1794609"/>
            <a:ext cx="2390177" cy="58477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REMINDER</a:t>
            </a:r>
            <a:endParaRPr sz="32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6"/>
          <p:cNvSpPr txBox="1">
            <a:spLocks noGrp="1"/>
          </p:cNvSpPr>
          <p:nvPr>
            <p:ph type="title"/>
          </p:nvPr>
        </p:nvSpPr>
        <p:spPr>
          <a:xfrm>
            <a:off x="1188322" y="749490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‘Valuable Data’</a:t>
            </a:r>
            <a:endParaRPr sz="3000" dirty="0">
              <a:solidFill>
                <a:srgbClr val="FFFF00"/>
              </a:solidFill>
            </a:endParaRPr>
          </a:p>
        </p:txBody>
      </p:sp>
      <p:sp>
        <p:nvSpPr>
          <p:cNvPr id="308" name="Google Shape;308;p6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7764" y="2754923"/>
            <a:ext cx="6182805" cy="404446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"/>
          <p:cNvSpPr txBox="1"/>
          <p:nvPr/>
        </p:nvSpPr>
        <p:spPr>
          <a:xfrm>
            <a:off x="1629507" y="2293258"/>
            <a:ext cx="732106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 per Movie – ‘Valuable Data’ Baseline</a:t>
            </a:r>
            <a:endParaRPr sz="24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1" name="Google Shape;311;p6"/>
          <p:cNvSpPr/>
          <p:nvPr/>
        </p:nvSpPr>
        <p:spPr>
          <a:xfrm>
            <a:off x="2279914" y="3426658"/>
            <a:ext cx="4724101" cy="3372726"/>
          </a:xfrm>
          <a:prstGeom prst="rect">
            <a:avLst/>
          </a:prstGeom>
          <a:solidFill>
            <a:srgbClr val="FF0000">
              <a:alpha val="20392"/>
            </a:srgbClr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2" name="Google Shape;312;p6"/>
          <p:cNvSpPr/>
          <p:nvPr/>
        </p:nvSpPr>
        <p:spPr>
          <a:xfrm>
            <a:off x="3784769" y="3606480"/>
            <a:ext cx="2996928" cy="176308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sng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Movies with Ratings 5 and above: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80.2% of the Movies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100% of the Users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</a:pPr>
            <a:r>
              <a:rPr lang="en-US" sz="1200" b="1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99.3% of the Ratings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84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13" name="Google Shape;313;p6"/>
          <p:cNvCxnSpPr/>
          <p:nvPr/>
        </p:nvCxnSpPr>
        <p:spPr>
          <a:xfrm>
            <a:off x="2623061" y="6450330"/>
            <a:ext cx="4380955" cy="152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314" name="Google Shape;314;p6"/>
          <p:cNvSpPr txBox="1"/>
          <p:nvPr/>
        </p:nvSpPr>
        <p:spPr>
          <a:xfrm>
            <a:off x="2482053" y="6319525"/>
            <a:ext cx="213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6"/>
          <p:cNvSpPr txBox="1"/>
          <p:nvPr/>
        </p:nvSpPr>
        <p:spPr>
          <a:xfrm>
            <a:off x="2099662" y="2952291"/>
            <a:ext cx="84835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Ratings</a:t>
            </a:r>
            <a:endParaRPr sz="12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6" name="Google Shape;316;p6"/>
          <p:cNvSpPr txBox="1"/>
          <p:nvPr/>
        </p:nvSpPr>
        <p:spPr>
          <a:xfrm>
            <a:off x="9101380" y="6457950"/>
            <a:ext cx="84835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Movies</a:t>
            </a:r>
            <a:endParaRPr sz="12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7" name="Google Shape;317;p6"/>
          <p:cNvSpPr txBox="1"/>
          <p:nvPr/>
        </p:nvSpPr>
        <p:spPr>
          <a:xfrm rot="-1299658">
            <a:off x="9330685" y="2944566"/>
            <a:ext cx="2390177" cy="584775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REMINDER</a:t>
            </a:r>
            <a:endParaRPr sz="3200" b="0" i="0" u="none" strike="noStrike" cap="none" dirty="0">
              <a:solidFill>
                <a:schemeClr val="accen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7"/>
          <p:cNvSpPr txBox="1"/>
          <p:nvPr/>
        </p:nvSpPr>
        <p:spPr>
          <a:xfrm>
            <a:off x="898475" y="200722"/>
            <a:ext cx="10330801" cy="4836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Century Gothic"/>
              <a:buNone/>
            </a:pPr>
            <a:r>
              <a:rPr lang="en-US" sz="66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Descriptive Statistics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 b="0" i="0" u="none" strike="noStrike" cap="none" dirty="0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‘Valuable’ Data’ EDA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endParaRPr sz="4800" b="0" i="0" u="none" strike="noStrike" cap="none" dirty="0">
              <a:solidFill>
                <a:srgbClr val="FFFF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"/>
          <p:cNvSpPr txBox="1">
            <a:spLocks noGrp="1"/>
          </p:cNvSpPr>
          <p:nvPr>
            <p:ph type="title"/>
          </p:nvPr>
        </p:nvSpPr>
        <p:spPr>
          <a:xfrm>
            <a:off x="1037180" y="541924"/>
            <a:ext cx="10547650" cy="13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Descriptive Statistics (1)</a:t>
            </a:r>
            <a:br>
              <a:rPr lang="en-US" dirty="0"/>
            </a:br>
            <a:r>
              <a:rPr lang="en-US" dirty="0"/>
              <a:t>‘Movies’ Exploratory ‘Valuable Data’ Analysis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30" name="Google Shape;330;p8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1" name="Google Shape;331;p8"/>
          <p:cNvSpPr txBox="1"/>
          <p:nvPr/>
        </p:nvSpPr>
        <p:spPr>
          <a:xfrm>
            <a:off x="2624358" y="6329140"/>
            <a:ext cx="213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8"/>
          <p:cNvSpPr txBox="1"/>
          <p:nvPr/>
        </p:nvSpPr>
        <p:spPr>
          <a:xfrm>
            <a:off x="172558" y="2978469"/>
            <a:ext cx="84835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Movie</a:t>
            </a:r>
            <a:endParaRPr sz="12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3" name="Google Shape;333;p8"/>
          <p:cNvSpPr txBox="1">
            <a:spLocks noGrp="1"/>
          </p:cNvSpPr>
          <p:nvPr>
            <p:ph type="body" idx="1"/>
          </p:nvPr>
        </p:nvSpPr>
        <p:spPr>
          <a:xfrm>
            <a:off x="155575" y="2209975"/>
            <a:ext cx="3749675" cy="55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 b="1" dirty="0"/>
              <a:t>Movies (80.2%)</a:t>
            </a:r>
            <a:endParaRPr dirty="0"/>
          </a:p>
        </p:txBody>
      </p:sp>
      <p:sp>
        <p:nvSpPr>
          <p:cNvPr id="334" name="Google Shape;334;p8"/>
          <p:cNvSpPr txBox="1"/>
          <p:nvPr/>
        </p:nvSpPr>
        <p:spPr>
          <a:xfrm>
            <a:off x="1496543" y="2761179"/>
            <a:ext cx="31530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Movies by Release Years</a:t>
            </a:r>
            <a:endParaRPr sz="1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5" name="Google Shape;335;p8"/>
          <p:cNvSpPr txBox="1"/>
          <p:nvPr/>
        </p:nvSpPr>
        <p:spPr>
          <a:xfrm>
            <a:off x="7543815" y="2676805"/>
            <a:ext cx="31530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Movies by Genre</a:t>
            </a:r>
            <a:endParaRPr sz="1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6" name="Google Shape;336;p8"/>
          <p:cNvSpPr txBox="1"/>
          <p:nvPr/>
        </p:nvSpPr>
        <p:spPr>
          <a:xfrm>
            <a:off x="5631043" y="6408220"/>
            <a:ext cx="118106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Release Year</a:t>
            </a:r>
            <a:endParaRPr sz="12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7" name="Google Shape;337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5284" y="3129349"/>
            <a:ext cx="5132682" cy="3602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8"/>
          <p:cNvPicPr preferRelativeResize="0"/>
          <p:nvPr/>
        </p:nvPicPr>
        <p:blipFill rotWithShape="1">
          <a:blip r:embed="rId4">
            <a:alphaModFix/>
          </a:blip>
          <a:srcRect b="6005"/>
          <a:stretch/>
        </p:blipFill>
        <p:spPr>
          <a:xfrm>
            <a:off x="6848229" y="3039434"/>
            <a:ext cx="4544201" cy="333821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8"/>
          <p:cNvSpPr/>
          <p:nvPr/>
        </p:nvSpPr>
        <p:spPr>
          <a:xfrm>
            <a:off x="3419474" y="4308493"/>
            <a:ext cx="929933" cy="35875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3433" y="31072"/>
                </a:moveTo>
                <a:lnTo>
                  <a:pt x="148358" y="29642"/>
                </a:lnTo>
                <a:lnTo>
                  <a:pt x="201752" y="319901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1993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0" name="Google Shape;340;p8"/>
          <p:cNvSpPr/>
          <p:nvPr/>
        </p:nvSpPr>
        <p:spPr>
          <a:xfrm>
            <a:off x="5798131" y="4764662"/>
            <a:ext cx="929933" cy="35875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708" y="50188"/>
                </a:moveTo>
                <a:lnTo>
                  <a:pt x="-28634" y="51944"/>
                </a:lnTo>
                <a:lnTo>
                  <a:pt x="-58823" y="412294"/>
                </a:lnTo>
              </a:path>
            </a:pathLst>
          </a:custGeom>
          <a:solidFill>
            <a:schemeClr val="accent1"/>
          </a:solidFill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1998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1" name="Google Shape;341;p8"/>
          <p:cNvSpPr/>
          <p:nvPr/>
        </p:nvSpPr>
        <p:spPr>
          <a:xfrm>
            <a:off x="6848229" y="3333750"/>
            <a:ext cx="4736601" cy="1504950"/>
          </a:xfrm>
          <a:prstGeom prst="rect">
            <a:avLst/>
          </a:prstGeom>
          <a:noFill/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2" name="Google Shape;342;p8"/>
          <p:cNvSpPr/>
          <p:nvPr/>
        </p:nvSpPr>
        <p:spPr>
          <a:xfrm>
            <a:off x="6841134" y="4944041"/>
            <a:ext cx="4736601" cy="1504950"/>
          </a:xfrm>
          <a:prstGeom prst="rect">
            <a:avLst/>
          </a:prstGeom>
          <a:noFill/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3" name="Google Shape;343;p8"/>
          <p:cNvSpPr/>
          <p:nvPr/>
        </p:nvSpPr>
        <p:spPr>
          <a:xfrm>
            <a:off x="11704995" y="3493514"/>
            <a:ext cx="340470" cy="1173737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4" name="Google Shape;344;p8"/>
          <p:cNvSpPr/>
          <p:nvPr/>
        </p:nvSpPr>
        <p:spPr>
          <a:xfrm>
            <a:off x="11697900" y="5123421"/>
            <a:ext cx="347565" cy="125423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5" name="Google Shape;345;p8"/>
          <p:cNvSpPr/>
          <p:nvPr/>
        </p:nvSpPr>
        <p:spPr>
          <a:xfrm>
            <a:off x="10029826" y="3408765"/>
            <a:ext cx="438150" cy="267885"/>
          </a:xfrm>
          <a:prstGeom prst="rect">
            <a:avLst/>
          </a:prstGeom>
          <a:solidFill>
            <a:srgbClr val="00B0F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6" name="Google Shape;346;p8"/>
          <p:cNvSpPr/>
          <p:nvPr/>
        </p:nvSpPr>
        <p:spPr>
          <a:xfrm>
            <a:off x="9916368" y="3657600"/>
            <a:ext cx="558703" cy="306663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7" name="Google Shape;347;p8"/>
          <p:cNvSpPr/>
          <p:nvPr/>
        </p:nvSpPr>
        <p:spPr>
          <a:xfrm>
            <a:off x="9357665" y="4155161"/>
            <a:ext cx="558703" cy="306663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8" name="Google Shape;348;p8"/>
          <p:cNvSpPr/>
          <p:nvPr/>
        </p:nvSpPr>
        <p:spPr>
          <a:xfrm>
            <a:off x="9477830" y="4442774"/>
            <a:ext cx="551996" cy="321888"/>
          </a:xfrm>
          <a:prstGeom prst="rect">
            <a:avLst/>
          </a:prstGeom>
          <a:solidFill>
            <a:srgbClr val="FFFF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49" name="Google Shape;349;p8"/>
          <p:cNvSpPr/>
          <p:nvPr/>
        </p:nvSpPr>
        <p:spPr>
          <a:xfrm>
            <a:off x="9474671" y="3884815"/>
            <a:ext cx="438150" cy="267885"/>
          </a:xfrm>
          <a:prstGeom prst="rect">
            <a:avLst/>
          </a:prstGeom>
          <a:solidFill>
            <a:srgbClr val="00B0F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0" name="Google Shape;350;p8"/>
          <p:cNvSpPr/>
          <p:nvPr/>
        </p:nvSpPr>
        <p:spPr>
          <a:xfrm>
            <a:off x="7448550" y="5025451"/>
            <a:ext cx="1190625" cy="175878"/>
          </a:xfrm>
          <a:prstGeom prst="rect">
            <a:avLst/>
          </a:prstGeom>
          <a:solidFill>
            <a:srgbClr val="00B05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p8"/>
          <p:cNvSpPr/>
          <p:nvPr/>
        </p:nvSpPr>
        <p:spPr>
          <a:xfrm>
            <a:off x="8446391" y="5293509"/>
            <a:ext cx="1190625" cy="175878"/>
          </a:xfrm>
          <a:prstGeom prst="rect">
            <a:avLst/>
          </a:prstGeom>
          <a:solidFill>
            <a:srgbClr val="00B05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8"/>
          <p:cNvSpPr/>
          <p:nvPr/>
        </p:nvSpPr>
        <p:spPr>
          <a:xfrm>
            <a:off x="8446390" y="5550797"/>
            <a:ext cx="1190625" cy="175878"/>
          </a:xfrm>
          <a:prstGeom prst="rect">
            <a:avLst/>
          </a:prstGeom>
          <a:solidFill>
            <a:srgbClr val="00B05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3" name="Google Shape;353;p8"/>
          <p:cNvSpPr/>
          <p:nvPr/>
        </p:nvSpPr>
        <p:spPr>
          <a:xfrm>
            <a:off x="8809977" y="5837328"/>
            <a:ext cx="1190625" cy="175878"/>
          </a:xfrm>
          <a:prstGeom prst="rect">
            <a:avLst/>
          </a:prstGeom>
          <a:solidFill>
            <a:srgbClr val="00B05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p8"/>
          <p:cNvSpPr/>
          <p:nvPr/>
        </p:nvSpPr>
        <p:spPr>
          <a:xfrm>
            <a:off x="10036921" y="4457171"/>
            <a:ext cx="438150" cy="267885"/>
          </a:xfrm>
          <a:prstGeom prst="rect">
            <a:avLst/>
          </a:prstGeom>
          <a:solidFill>
            <a:srgbClr val="00B0F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p8"/>
          <p:cNvSpPr/>
          <p:nvPr/>
        </p:nvSpPr>
        <p:spPr>
          <a:xfrm>
            <a:off x="9891264" y="3917076"/>
            <a:ext cx="576711" cy="274402"/>
          </a:xfrm>
          <a:prstGeom prst="rect">
            <a:avLst/>
          </a:prstGeom>
          <a:solidFill>
            <a:srgbClr val="FF00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6" name="Google Shape;356;p8"/>
          <p:cNvSpPr/>
          <p:nvPr/>
        </p:nvSpPr>
        <p:spPr>
          <a:xfrm>
            <a:off x="9884168" y="4181539"/>
            <a:ext cx="576711" cy="274402"/>
          </a:xfrm>
          <a:prstGeom prst="rect">
            <a:avLst/>
          </a:prstGeom>
          <a:solidFill>
            <a:srgbClr val="FF0000">
              <a:alpha val="2431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7" name="Google Shape;35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29383" y="6483930"/>
            <a:ext cx="1828958" cy="274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9"/>
          <p:cNvSpPr txBox="1">
            <a:spLocks noGrp="1"/>
          </p:cNvSpPr>
          <p:nvPr>
            <p:ph type="title"/>
          </p:nvPr>
        </p:nvSpPr>
        <p:spPr>
          <a:xfrm>
            <a:off x="1037180" y="541924"/>
            <a:ext cx="10547650" cy="13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dirty="0"/>
              <a:t>Descriptive Statistics (2)</a:t>
            </a:r>
            <a:br>
              <a:rPr lang="en-US" dirty="0"/>
            </a:br>
            <a:r>
              <a:rPr lang="en-US" dirty="0"/>
              <a:t>‘Users’ Exploratory ‘Valuable Data’ Analysis</a:t>
            </a:r>
            <a:endParaRPr dirty="0">
              <a:solidFill>
                <a:srgbClr val="FFFF00"/>
              </a:solidFill>
            </a:endParaRPr>
          </a:p>
        </p:txBody>
      </p:sp>
      <p:sp>
        <p:nvSpPr>
          <p:cNvPr id="364" name="Google Shape;364;p9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9"/>
          <p:cNvSpPr txBox="1">
            <a:spLocks noGrp="1"/>
          </p:cNvSpPr>
          <p:nvPr>
            <p:ph type="body" idx="1"/>
          </p:nvPr>
        </p:nvSpPr>
        <p:spPr>
          <a:xfrm>
            <a:off x="307975" y="2271361"/>
            <a:ext cx="2749550" cy="557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40"/>
              <a:buChar char="►"/>
            </a:pPr>
            <a:r>
              <a:rPr lang="en-US" sz="2800" b="1" dirty="0"/>
              <a:t>Users (100%)</a:t>
            </a:r>
            <a:endParaRPr dirty="0"/>
          </a:p>
        </p:txBody>
      </p:sp>
      <p:pic>
        <p:nvPicPr>
          <p:cNvPr id="366" name="Google Shape;36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370825"/>
            <a:ext cx="5932382" cy="31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35661" y="2409756"/>
            <a:ext cx="1620526" cy="956696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8" name="Google Shape;368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52855" y="3397549"/>
            <a:ext cx="5959672" cy="330694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9"/>
          <p:cNvSpPr txBox="1"/>
          <p:nvPr/>
        </p:nvSpPr>
        <p:spPr>
          <a:xfrm>
            <a:off x="4398750" y="2484277"/>
            <a:ext cx="136891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 by Gender</a:t>
            </a:r>
            <a:endParaRPr sz="1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0" name="Google Shape;370;p9"/>
          <p:cNvSpPr txBox="1"/>
          <p:nvPr/>
        </p:nvSpPr>
        <p:spPr>
          <a:xfrm>
            <a:off x="7806813" y="3068053"/>
            <a:ext cx="27726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 by Occupation</a:t>
            </a:r>
            <a:endParaRPr sz="1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1" name="Google Shape;371;p9"/>
          <p:cNvSpPr/>
          <p:nvPr/>
        </p:nvSpPr>
        <p:spPr>
          <a:xfrm>
            <a:off x="1154955" y="3543704"/>
            <a:ext cx="1473945" cy="2964745"/>
          </a:xfrm>
          <a:prstGeom prst="rect">
            <a:avLst/>
          </a:prstGeom>
          <a:solidFill>
            <a:srgbClr val="FFFF00">
              <a:alpha val="24313"/>
            </a:srgbClr>
          </a:solidFill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2" name="Google Shape;372;p9"/>
          <p:cNvSpPr/>
          <p:nvPr/>
        </p:nvSpPr>
        <p:spPr>
          <a:xfrm>
            <a:off x="2628901" y="4300797"/>
            <a:ext cx="1327403" cy="2207652"/>
          </a:xfrm>
          <a:prstGeom prst="rect">
            <a:avLst/>
          </a:prstGeom>
          <a:solidFill>
            <a:srgbClr val="FFFF00">
              <a:alpha val="24313"/>
            </a:srgbClr>
          </a:solidFill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3" name="Google Shape;373;p9"/>
          <p:cNvSpPr/>
          <p:nvPr/>
        </p:nvSpPr>
        <p:spPr>
          <a:xfrm>
            <a:off x="4235346" y="3807570"/>
            <a:ext cx="677649" cy="44372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61061" y="294706"/>
                </a:lnTo>
              </a:path>
            </a:pathLst>
          </a:custGeom>
          <a:solidFill>
            <a:schemeClr val="lt1"/>
          </a:solidFill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51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9"/>
          <p:cNvSpPr/>
          <p:nvPr/>
        </p:nvSpPr>
        <p:spPr>
          <a:xfrm>
            <a:off x="2966190" y="3585707"/>
            <a:ext cx="677649" cy="44372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3522" y="56914"/>
                </a:moveTo>
                <a:lnTo>
                  <a:pt x="-29525" y="56468"/>
                </a:lnTo>
                <a:lnTo>
                  <a:pt x="-54584" y="215574"/>
                </a:lnTo>
              </a:path>
            </a:pathLst>
          </a:custGeom>
          <a:solidFill>
            <a:schemeClr val="lt1"/>
          </a:solidFill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35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9"/>
          <p:cNvSpPr/>
          <p:nvPr/>
        </p:nvSpPr>
        <p:spPr>
          <a:xfrm>
            <a:off x="293298" y="4300797"/>
            <a:ext cx="677649" cy="44372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120620" y="58562"/>
                </a:moveTo>
                <a:lnTo>
                  <a:pt x="139956" y="58117"/>
                </a:lnTo>
                <a:lnTo>
                  <a:pt x="162395" y="279869"/>
                </a:lnTo>
              </a:path>
            </a:pathLst>
          </a:custGeom>
          <a:solidFill>
            <a:schemeClr val="lt1"/>
          </a:solidFill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9"/>
          <p:cNvSpPr/>
          <p:nvPr/>
        </p:nvSpPr>
        <p:spPr>
          <a:xfrm>
            <a:off x="3956305" y="5008390"/>
            <a:ext cx="707136" cy="1500059"/>
          </a:xfrm>
          <a:prstGeom prst="rect">
            <a:avLst/>
          </a:prstGeom>
          <a:solidFill>
            <a:srgbClr val="FFFF00">
              <a:alpha val="24313"/>
            </a:srgbClr>
          </a:solidFill>
          <a:ln w="19050" cap="rnd" cmpd="sng">
            <a:solidFill>
              <a:srgbClr val="820C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7" name="Google Shape;377;p9"/>
          <p:cNvSpPr/>
          <p:nvPr/>
        </p:nvSpPr>
        <p:spPr>
          <a:xfrm>
            <a:off x="4915909" y="4582349"/>
            <a:ext cx="677649" cy="44372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w="120000" h="120000" fill="none" extrusionOk="0">
                <a:moveTo>
                  <a:pt x="-10000" y="22500"/>
                </a:moveTo>
                <a:lnTo>
                  <a:pt x="-20000" y="22500"/>
                </a:lnTo>
                <a:lnTo>
                  <a:pt x="-61061" y="294706"/>
                </a:lnTo>
              </a:path>
            </a:pathLst>
          </a:custGeom>
          <a:solidFill>
            <a:schemeClr val="lt1"/>
          </a:solidFill>
          <a:ln w="19050" cap="rnd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9"/>
          <p:cNvSpPr txBox="1"/>
          <p:nvPr/>
        </p:nvSpPr>
        <p:spPr>
          <a:xfrm>
            <a:off x="1267968" y="3543704"/>
            <a:ext cx="219456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9"/>
          <p:cNvSpPr txBox="1"/>
          <p:nvPr/>
        </p:nvSpPr>
        <p:spPr>
          <a:xfrm>
            <a:off x="3561807" y="4300797"/>
            <a:ext cx="306046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9"/>
          <p:cNvSpPr txBox="1"/>
          <p:nvPr/>
        </p:nvSpPr>
        <p:spPr>
          <a:xfrm>
            <a:off x="4014702" y="5008390"/>
            <a:ext cx="384048" cy="369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III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9"/>
          <p:cNvSpPr txBox="1"/>
          <p:nvPr/>
        </p:nvSpPr>
        <p:spPr>
          <a:xfrm>
            <a:off x="6278522" y="4997244"/>
            <a:ext cx="932461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Administrator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9"/>
          <p:cNvSpPr txBox="1"/>
          <p:nvPr/>
        </p:nvSpPr>
        <p:spPr>
          <a:xfrm>
            <a:off x="7074220" y="4720140"/>
            <a:ext cx="697109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Educator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9"/>
          <p:cNvSpPr txBox="1"/>
          <p:nvPr/>
        </p:nvSpPr>
        <p:spPr>
          <a:xfrm>
            <a:off x="7474150" y="5158009"/>
            <a:ext cx="697109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Engineer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9"/>
          <p:cNvSpPr txBox="1"/>
          <p:nvPr/>
        </p:nvSpPr>
        <p:spPr>
          <a:xfrm>
            <a:off x="8809112" y="5377722"/>
            <a:ext cx="688456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Librarian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9"/>
          <p:cNvSpPr txBox="1"/>
          <p:nvPr/>
        </p:nvSpPr>
        <p:spPr>
          <a:xfrm>
            <a:off x="9572140" y="4629108"/>
            <a:ext cx="504548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Other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9"/>
          <p:cNvSpPr txBox="1"/>
          <p:nvPr/>
        </p:nvSpPr>
        <p:spPr>
          <a:xfrm>
            <a:off x="10015536" y="5165563"/>
            <a:ext cx="911980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Programmer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9"/>
          <p:cNvSpPr txBox="1"/>
          <p:nvPr/>
        </p:nvSpPr>
        <p:spPr>
          <a:xfrm>
            <a:off x="10927516" y="3312872"/>
            <a:ext cx="654884" cy="230832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Student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8" name="Google Shape;388;p9"/>
          <p:cNvCxnSpPr/>
          <p:nvPr/>
        </p:nvCxnSpPr>
        <p:spPr>
          <a:xfrm>
            <a:off x="6154271" y="5663829"/>
            <a:ext cx="5858256" cy="0"/>
          </a:xfrm>
          <a:prstGeom prst="straightConnector1">
            <a:avLst/>
          </a:prstGeom>
          <a:noFill/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9" name="Google Shape;389;p9"/>
          <p:cNvSpPr txBox="1"/>
          <p:nvPr/>
        </p:nvSpPr>
        <p:spPr>
          <a:xfrm>
            <a:off x="5852160" y="5533024"/>
            <a:ext cx="38187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9"/>
          <p:cNvSpPr txBox="1"/>
          <p:nvPr/>
        </p:nvSpPr>
        <p:spPr>
          <a:xfrm>
            <a:off x="2172049" y="3153893"/>
            <a:ext cx="189308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Users by Age</a:t>
            </a:r>
            <a:endParaRPr sz="1800" b="1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on Boardroom">
  <a:themeElements>
    <a:clrScheme name="Ion Boardroom">
      <a:dk1>
        <a:srgbClr val="000000"/>
      </a:dk1>
      <a:lt1>
        <a:srgbClr val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1076</Words>
  <Application>Microsoft Office PowerPoint</Application>
  <PresentationFormat>מסך רחב</PresentationFormat>
  <Paragraphs>257</Paragraphs>
  <Slides>34</Slides>
  <Notes>34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34</vt:i4>
      </vt:variant>
    </vt:vector>
  </HeadingPairs>
  <TitlesOfParts>
    <vt:vector size="40" baseType="lpstr">
      <vt:lpstr>Calibri</vt:lpstr>
      <vt:lpstr>Century Gothic</vt:lpstr>
      <vt:lpstr>Comic Sans MS</vt:lpstr>
      <vt:lpstr>Arial</vt:lpstr>
      <vt:lpstr>Noto Sans Symbols</vt:lpstr>
      <vt:lpstr>Ion Boardroom</vt:lpstr>
      <vt:lpstr>מצגת של PowerPoint‏</vt:lpstr>
      <vt:lpstr>מצגת של PowerPoint‏</vt:lpstr>
      <vt:lpstr>Reminders (from Part 1)</vt:lpstr>
      <vt:lpstr>מצגת של PowerPoint‏</vt:lpstr>
      <vt:lpstr>Overview – Goal</vt:lpstr>
      <vt:lpstr>Preparation and preprocessing  Extracting ‘Valuable Data’</vt:lpstr>
      <vt:lpstr>מצגת של PowerPoint‏</vt:lpstr>
      <vt:lpstr>Descriptive Statistics (1) ‘Movies’ Exploratory ‘Valuable Data’ Analysis</vt:lpstr>
      <vt:lpstr>Descriptive Statistics (2) ‘Users’ Exploratory ‘Valuable Data’ Analysis</vt:lpstr>
      <vt:lpstr>Descriptive Statistics (3) ‘Ratings’ Exploratory ‘Valuable Data’ Analysis</vt:lpstr>
      <vt:lpstr>Descriptive Statistics (4) ‘Ratings’ Exploratory ‘Valuable Data’ Analysis</vt:lpstr>
      <vt:lpstr>מצגת של PowerPoint‏</vt:lpstr>
      <vt:lpstr>Recommendation System  Model Selection &amp; Evaluation</vt:lpstr>
      <vt:lpstr>מצגת של PowerPoint‏</vt:lpstr>
      <vt:lpstr>Collaborative Filtering Model Selection &amp; Evaluation (1)</vt:lpstr>
      <vt:lpstr>Hit Rate (user_id=100)</vt:lpstr>
      <vt:lpstr>KNNBaseline | CV=10  Train (70%) / Test (30%)</vt:lpstr>
      <vt:lpstr>Collaborative Filtering Test Case |user_id=12 (51 movie ratings) Ratings Threshold  &gt;=5 Users: 100% | Movies: 80.2% | Ratings: 99.3%</vt:lpstr>
      <vt:lpstr>Collaborative Filtering Test Case | user_id=100 Ratings Threshold  &gt;=50 Users: 100% | Movies: 35.9% | Ratings: 83.7%</vt:lpstr>
      <vt:lpstr>Collaborative Filtering Test Case | user_id=100 Predicted- Ratings Threshold  &gt;=5 vs. Ratings Threshold  &gt;=50  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Conclusions</vt:lpstr>
      <vt:lpstr>Recommendations for 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MAYA SAGHIV</dc:creator>
  <cp:lastModifiedBy>MAYA SAGHIV</cp:lastModifiedBy>
  <cp:revision>13</cp:revision>
  <cp:lastPrinted>2020-01-21T09:13:40Z</cp:lastPrinted>
  <dcterms:created xsi:type="dcterms:W3CDTF">2019-12-26T11:56:59Z</dcterms:created>
  <dcterms:modified xsi:type="dcterms:W3CDTF">2020-01-21T10:38:10Z</dcterms:modified>
</cp:coreProperties>
</file>